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0" r:id="rId2"/>
    <p:sldId id="268" r:id="rId3"/>
    <p:sldId id="271" r:id="rId4"/>
    <p:sldId id="272" r:id="rId5"/>
    <p:sldId id="276" r:id="rId6"/>
    <p:sldId id="277" r:id="rId7"/>
    <p:sldId id="280" r:id="rId8"/>
    <p:sldId id="28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01F65"/>
    <a:srgbClr val="000000"/>
    <a:srgbClr val="66FF99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4" autoAdjust="0"/>
  </p:normalViewPr>
  <p:slideViewPr>
    <p:cSldViewPr>
      <p:cViewPr>
        <p:scale>
          <a:sx n="85" d="100"/>
          <a:sy n="85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23.10.2019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ИСПОЛНЕНИЯ 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БЮДЖЕТА 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СЛОНИМСКОГО РАЙОНА </a:t>
            </a:r>
            <a:b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ЯНВАРЬ – СЕНТЯБРЬ</a:t>
            </a:r>
            <a:b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2019 ГОДА</a:t>
            </a: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</a:rPr>
              <a:t>Выполнение плана по основным доходным  источникам, </a:t>
            </a:r>
            <a:r>
              <a:rPr lang="ru-RU" sz="28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</a:rPr>
              <a:t>тыс. руб.</a:t>
            </a:r>
            <a:endParaRPr lang="ru-RU" sz="2800" b="1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384581"/>
              </p:ext>
            </p:extLst>
          </p:nvPr>
        </p:nvGraphicFramePr>
        <p:xfrm>
          <a:off x="179512" y="1052736"/>
          <a:ext cx="8856984" cy="56886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408"/>
                <a:gridCol w="1224136"/>
                <a:gridCol w="1296144"/>
                <a:gridCol w="1368152"/>
                <a:gridCol w="1296144"/>
              </a:tblGrid>
              <a:tr h="582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</a:t>
                      </a:r>
                      <a:endParaRPr lang="ru-RU" sz="1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8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097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48 893,9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35 311,2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841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 - всего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44 534,3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31 932,2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851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883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подоходный налог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22 257,0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17 550,9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41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3 724,6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1 438,6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7 360,9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4 783,0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НДС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7 207,9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5 228,3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625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3 373,7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2 509,7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41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налоговые доходы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610,2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736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 - всего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3 379,0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625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42 468,4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32 437,1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553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91 362,3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67 748,3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собственность,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156076"/>
              </p:ext>
            </p:extLst>
          </p:nvPr>
        </p:nvGraphicFramePr>
        <p:xfrm>
          <a:off x="357158" y="1628799"/>
          <a:ext cx="8644000" cy="44644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7388"/>
                <a:gridCol w="1781390"/>
                <a:gridCol w="1296144"/>
                <a:gridCol w="1872208"/>
                <a:gridCol w="1796230"/>
                <a:gridCol w="40640"/>
              </a:tblGrid>
              <a:tr h="985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дополнительных </a:t>
                      </a:r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поступлений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5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2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  <a:tr h="17212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Слонимского района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35 311,2 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2 207,5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413,6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1 793,9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/>
                <a:gridCol w="1288955"/>
                <a:gridCol w="1317654"/>
                <a:gridCol w="1287539"/>
                <a:gridCol w="1037735"/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78001"/>
              </p:ext>
            </p:extLst>
          </p:nvPr>
        </p:nvGraphicFramePr>
        <p:xfrm>
          <a:off x="107505" y="709109"/>
          <a:ext cx="8928992" cy="6013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650"/>
                <a:gridCol w="1224053"/>
                <a:gridCol w="1220240"/>
                <a:gridCol w="1250745"/>
                <a:gridCol w="1281251"/>
                <a:gridCol w="1224053"/>
              </a:tblGrid>
              <a:tr h="515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9 месяцев </a:t>
                      </a:r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9 месяцев 2018 </a:t>
                      </a:r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9 месяцев 2019 </a:t>
                      </a:r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Темп роста к 2017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Темп роста к 2018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4766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7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3 137,2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3 166,6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3 379,0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107,7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106,7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07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17826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1 323,0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1 299,3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1 640,2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77322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598,4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425,4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389,5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17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</a:t>
                      </a:r>
                      <a:r>
                        <a:rPr lang="ru-RU" sz="1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166,8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335,6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164,8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18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17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128,7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1270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</a:t>
                      </a:r>
                      <a:r>
                        <a:rPr lang="ru-RU" sz="1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376,8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551,8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411,7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17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платы за размещение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320924"/>
              </p:ext>
            </p:extLst>
          </p:nvPr>
        </p:nvGraphicFramePr>
        <p:xfrm>
          <a:off x="107504" y="1340768"/>
          <a:ext cx="8856984" cy="54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1770"/>
                <a:gridCol w="2265214"/>
              </a:tblGrid>
              <a:tr h="79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Сумма, </a:t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тыс.рублей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9635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31 190,2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802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346,9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942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 fontAlgn="t"/>
                      <a:endParaRPr lang="ru-RU" sz="20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МЕЖБЮДЖЕТНЫЕ ТРАНСФЕРТЫ ИЗ ВЫШЕСТОЯЩЕГО БЮДЖЕТА НИЖЕСТОЯЩЕМУ БЮДЖЕТУ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52333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32 437,1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47017"/>
              </p:ext>
            </p:extLst>
          </p:nvPr>
        </p:nvGraphicFramePr>
        <p:xfrm>
          <a:off x="107504" y="692697"/>
          <a:ext cx="8784975" cy="609979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536504"/>
                <a:gridCol w="1440160"/>
                <a:gridCol w="1080120"/>
                <a:gridCol w="792088"/>
                <a:gridCol w="936103"/>
              </a:tblGrid>
              <a:tr h="885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64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64 992,9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44 737,0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7620" marR="7620" marT="762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35 960,8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24 235,4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7620" marR="7620" marT="762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20 893,5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15 022,2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7620" marR="7620" marT="7620" marB="0" anchor="ctr"/>
                </a:tc>
              </a:tr>
              <a:tr h="2683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7620" marR="7620" marT="7620" marB="0" anchor="ctr"/>
                </a:tc>
              </a:tr>
              <a:tr h="2357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2 950,6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ctr"/>
                </a:tc>
              </a:tr>
              <a:tr h="30394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620" marR="7620" marT="7620" marB="0" anchor="ctr"/>
                </a:tc>
              </a:tr>
              <a:tr h="2563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хозяйство: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21 554,6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15 634,5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7620" marR="7620" marT="762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Жилищно-коммунальные услуги  и жилищное </a:t>
                      </a:r>
                      <a:r>
                        <a:rPr lang="ru-RU" sz="16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стр-во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20 403,8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14 615,0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7620" marR="7620" marT="7620" marB="0" anchor="ctr"/>
                </a:tc>
              </a:tr>
              <a:tr h="2741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ctr"/>
                </a:tc>
              </a:tr>
              <a:tr h="2683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</a:tr>
              <a:tr h="27411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ctr"/>
                </a:tc>
              </a:tr>
              <a:tr h="27411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</a:tr>
              <a:tr h="2896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органы общего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7620" marR="7620" marT="7620" marB="0" anchor="ctr"/>
                </a:tc>
              </a:tr>
              <a:tr h="5393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620" marR="7620" marT="7620" marB="0" anchor="ctr"/>
                </a:tc>
              </a:tr>
              <a:tr h="3094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7620" marR="7620" marT="7620" marB="0" anchor="ctr"/>
                </a:tc>
              </a:tr>
              <a:tr h="4470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93 362,3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64 876,3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Book Antiqua" panose="02040602050305030304" pitchFamily="18" charset="0"/>
              </a:rPr>
              <a:t>Первоочередные статьи  расходов </a:t>
            </a: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Book Antiqua" panose="02040602050305030304" pitchFamily="18" charset="0"/>
              </a:rPr>
              <a:t>бюджета</a:t>
            </a:r>
            <a:b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Book Antiqua" panose="0204060205030503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00994"/>
              </p:ext>
            </p:extLst>
          </p:nvPr>
        </p:nvGraphicFramePr>
        <p:xfrm>
          <a:off x="107504" y="836710"/>
          <a:ext cx="8928992" cy="59046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2739"/>
                <a:gridCol w="1320836"/>
                <a:gridCol w="1791136"/>
                <a:gridCol w="1494281"/>
              </a:tblGrid>
              <a:tr h="8769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Исполнено  (тыс.руб.)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Уд.вес в объеме первоочередных расходов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% в общем объеме расходов 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4352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Слонимского района</a:t>
                      </a:r>
                      <a:endParaRPr lang="ru-RU" sz="17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64 876,3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779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первоочередным статьям 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54 645,1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973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числе: 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6749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рабочих и служащих,  взносы (отчисления) на социальное страхование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34 631,0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6278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1 246,4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951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1 992,1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84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4 483,3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84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ценных бумаг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271,6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769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государственным организациям и убытки организаций, возникающие при продаже товаров (работ, услуг)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9 412,5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653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 и капитальные бюджетные трансферты 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2 608,2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3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</a:t>
            </a:r>
            <a:r>
              <a:rPr lang="ru-RU" sz="29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сферы, </a:t>
            </a:r>
            <a:br>
              <a:rPr lang="ru-RU" sz="29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рублей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35695"/>
              </p:ext>
            </p:extLst>
          </p:nvPr>
        </p:nvGraphicFramePr>
        <p:xfrm>
          <a:off x="107505" y="1196754"/>
          <a:ext cx="8928990" cy="54005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72407"/>
                <a:gridCol w="1584176"/>
                <a:gridCol w="1440160"/>
                <a:gridCol w="1283493"/>
                <a:gridCol w="948754"/>
              </a:tblGrid>
              <a:tr h="1603412"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endParaRPr lang="ru-RU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Профинан-сировано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освоения к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уточненному 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плану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Уд. 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вес в  общем объеме расходов бюджета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93 362,3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64 876,3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69,5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100,0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64 992,9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44 737,0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68,8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69,0</a:t>
                      </a:r>
                    </a:p>
                  </a:txBody>
                  <a:tcPr marL="7620" marR="7620" marT="7620" marB="0" anchor="b"/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 том числе 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35 960,8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24 235,4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67,4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37,4</a:t>
                      </a:r>
                    </a:p>
                  </a:txBody>
                  <a:tcPr marL="7620" marR="7620" marT="7620" marB="0" anchor="b"/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20 893,5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15 022,2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71,9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23,2</a:t>
                      </a:r>
                    </a:p>
                  </a:txBody>
                  <a:tcPr marL="7620" marR="7620" marT="7620" marB="0" anchor="b"/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3 641,0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2 372,2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65,2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3,7</a:t>
                      </a:r>
                    </a:p>
                  </a:txBody>
                  <a:tcPr marL="7620" marR="7620" marT="7620" marB="0" anchor="b"/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2 950,6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2 018,8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68,4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</a:tr>
              <a:tr h="4746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1 547,0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1 088,4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70,4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1,7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ЯНВАРЬ – СЕНТЯБРЬ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2019  ГОДА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4145</TotalTime>
  <Words>788</Words>
  <Application>Microsoft Office PowerPoint</Application>
  <PresentationFormat>Экран (4:3)</PresentationFormat>
  <Paragraphs>381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ИТОГИ  ИСПОЛНЕНИЯ БЮДЖЕТА СЛОНИМСКОГО РАЙОНА  ЗА  ЯНВАРЬ – СЕНТЯБРЬ  2019 ГОДА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Презентация PowerPoint</vt:lpstr>
      <vt:lpstr>Структура расходов бюджета Слонимского района, тыс. руб. </vt:lpstr>
      <vt:lpstr>Первоочередные статьи  расходов бюджета </vt:lpstr>
      <vt:lpstr>Расходы на содержание учреждений социальной сферы,  тыс. рублей</vt:lpstr>
      <vt:lpstr>ИТОГИ  ИСПОЛНЕНИЯ БЮДЖЕТА СЛОНИМСКОГО РАЙОНА  ЗА ЯНВАРЬ – СЕНТЯБРЬ   2019  ГОДА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</cp:lastModifiedBy>
  <cp:revision>347</cp:revision>
  <dcterms:created xsi:type="dcterms:W3CDTF">2017-02-22T13:55:27Z</dcterms:created>
  <dcterms:modified xsi:type="dcterms:W3CDTF">2019-10-23T12:49:56Z</dcterms:modified>
</cp:coreProperties>
</file>