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81" r:id="rId4"/>
    <p:sldId id="306" r:id="rId5"/>
    <p:sldId id="299" r:id="rId6"/>
    <p:sldId id="282" r:id="rId7"/>
    <p:sldId id="284" r:id="rId8"/>
    <p:sldId id="285" r:id="rId9"/>
    <p:sldId id="286" r:id="rId10"/>
    <p:sldId id="287" r:id="rId11"/>
    <p:sldId id="288" r:id="rId12"/>
    <p:sldId id="300" r:id="rId13"/>
    <p:sldId id="293" r:id="rId14"/>
    <p:sldId id="292" r:id="rId15"/>
    <p:sldId id="301" r:id="rId16"/>
    <p:sldId id="291" r:id="rId17"/>
    <p:sldId id="304" r:id="rId18"/>
    <p:sldId id="297" r:id="rId19"/>
    <p:sldId id="298" r:id="rId20"/>
    <p:sldId id="294" r:id="rId21"/>
    <p:sldId id="307" r:id="rId22"/>
    <p:sldId id="308" r:id="rId23"/>
    <p:sldId id="310" r:id="rId24"/>
    <p:sldId id="305" r:id="rId25"/>
    <p:sldId id="296" r:id="rId26"/>
    <p:sldId id="303" r:id="rId27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5FF"/>
    <a:srgbClr val="E1E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66" autoAdjust="0"/>
  </p:normalViewPr>
  <p:slideViewPr>
    <p:cSldViewPr>
      <p:cViewPr varScale="1">
        <p:scale>
          <a:sx n="64" d="100"/>
          <a:sy n="64" d="100"/>
        </p:scale>
        <p:origin x="6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Темп роста</a:t>
            </a:r>
            <a:r>
              <a:rPr lang="ru-RU" sz="2400" baseline="0" dirty="0">
                <a:latin typeface="Times New Roman" pitchFamily="18" charset="0"/>
                <a:cs typeface="Times New Roman" pitchFamily="18" charset="0"/>
              </a:rPr>
              <a:t> производства валовой продукции сельского хозяйства за 12 месяцев 2020 г.,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%</a:t>
            </a:r>
          </a:p>
        </c:rich>
      </c:tx>
      <c:layout>
        <c:manualLayout>
          <c:xMode val="edge"/>
          <c:yMode val="edge"/>
          <c:x val="0.1381909448818897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950820209973754"/>
          <c:y val="0.11181495706826226"/>
          <c:w val="0.85938068678915136"/>
          <c:h val="0.516057543674845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 валовой продукции %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1-72A4-40F2-89B7-04A65DD0C144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3-72A4-40F2-89B7-04A65DD0C14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5-72A4-40F2-89B7-04A65DD0C14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7-72A4-40F2-89B7-04A65DD0C144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9-72A4-40F2-89B7-04A65DD0C144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B-72A4-40F2-89B7-04A65DD0C144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D-72A4-40F2-89B7-04A65DD0C14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F-72A4-40F2-89B7-04A65DD0C14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1-72A4-40F2-89B7-04A65DD0C144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3-72A4-40F2-89B7-04A65DD0C144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5-72A4-40F2-89B7-04A65DD0C144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7-72A4-40F2-89B7-04A65DD0C144}"/>
              </c:ext>
            </c:extLst>
          </c:dPt>
          <c:dLbls>
            <c:dLbl>
              <c:idx val="0"/>
              <c:layout>
                <c:manualLayout>
                  <c:x val="-3.2068022747156607E-3"/>
                  <c:y val="-0.19504349944023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A4-40F2-89B7-04A65DD0C144}"/>
                </c:ext>
              </c:extLst>
            </c:dLbl>
            <c:dLbl>
              <c:idx val="1"/>
              <c:layout>
                <c:manualLayout>
                  <c:x val="2.6992563429571047E-3"/>
                  <c:y val="-0.15769584820245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A4-40F2-89B7-04A65DD0C144}"/>
                </c:ext>
              </c:extLst>
            </c:dLbl>
            <c:dLbl>
              <c:idx val="2"/>
              <c:layout>
                <c:manualLayout>
                  <c:x val="3.2970253718285214E-3"/>
                  <c:y val="-0.16898427647233338"/>
                </c:manualLayout>
              </c:layout>
              <c:tx>
                <c:rich>
                  <a:bodyPr/>
                  <a:lstStyle/>
                  <a:p>
                    <a:fld id="{B42E5B39-DFB5-4E50-8B99-76E0EEB30271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173556430446199E-2"/>
                      <c:h val="5.368603732674390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2A4-40F2-89B7-04A65DD0C144}"/>
                </c:ext>
              </c:extLst>
            </c:dLbl>
            <c:dLbl>
              <c:idx val="3"/>
              <c:layout>
                <c:manualLayout>
                  <c:x val="2.8170384951881015E-3"/>
                  <c:y val="-0.20264476108271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A4-40F2-89B7-04A65DD0C144}"/>
                </c:ext>
              </c:extLst>
            </c:dLbl>
            <c:dLbl>
              <c:idx val="4"/>
              <c:layout>
                <c:manualLayout>
                  <c:x val="1.5640857392825388E-3"/>
                  <c:y val="-0.145697486604052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2A4-40F2-89B7-04A65DD0C144}"/>
                </c:ext>
              </c:extLst>
            </c:dLbl>
            <c:dLbl>
              <c:idx val="5"/>
              <c:layout>
                <c:manualLayout>
                  <c:x val="-6.8266622922135752E-3"/>
                  <c:y val="-0.1633025207211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2A4-40F2-89B7-04A65DD0C144}"/>
                </c:ext>
              </c:extLst>
            </c:dLbl>
            <c:dLbl>
              <c:idx val="6"/>
              <c:layout>
                <c:manualLayout>
                  <c:x val="-5.7305336832895886E-5"/>
                  <c:y val="-0.16231850307230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2A4-40F2-89B7-04A65DD0C144}"/>
                </c:ext>
              </c:extLst>
            </c:dLbl>
            <c:dLbl>
              <c:idx val="7"/>
              <c:layout>
                <c:manualLayout>
                  <c:x val="-2.1445756780402448E-4"/>
                  <c:y val="-0.19141737609130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2A4-40F2-89B7-04A65DD0C144}"/>
                </c:ext>
              </c:extLst>
            </c:dLbl>
            <c:dLbl>
              <c:idx val="8"/>
              <c:layout>
                <c:manualLayout>
                  <c:x val="-3.8965441819782714E-4"/>
                  <c:y val="-0.13736202692985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2A4-40F2-89B7-04A65DD0C144}"/>
                </c:ext>
              </c:extLst>
            </c:dLbl>
            <c:dLbl>
              <c:idx val="9"/>
              <c:layout>
                <c:manualLayout>
                  <c:x val="-2.8350831146105719E-3"/>
                  <c:y val="-0.176818723438543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2A4-40F2-89B7-04A65DD0C144}"/>
                </c:ext>
              </c:extLst>
            </c:dLbl>
            <c:dLbl>
              <c:idx val="10"/>
              <c:layout>
                <c:manualLayout>
                  <c:x val="-2.9529746281715804E-3"/>
                  <c:y val="-0.20760849527097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2A4-40F2-89B7-04A65DD0C144}"/>
                </c:ext>
              </c:extLst>
            </c:dLbl>
            <c:dLbl>
              <c:idx val="11"/>
              <c:layout>
                <c:manualLayout>
                  <c:x val="3.2639982502185188E-3"/>
                  <c:y val="-0.1985617287944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2A4-40F2-89B7-04A65DD0C144}"/>
                </c:ext>
              </c:extLst>
            </c:dLbl>
            <c:dLbl>
              <c:idx val="12"/>
              <c:layout>
                <c:manualLayout>
                  <c:x val="0"/>
                  <c:y val="-0.26145919684137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2A4-40F2-89B7-04A65DD0C1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Слонимский район</c:v>
                </c:pt>
                <c:pt idx="1">
                  <c:v>КСУП "Мижевичи"</c:v>
                </c:pt>
                <c:pt idx="2">
                  <c:v>КСУП "Драпово"</c:v>
                </c:pt>
                <c:pt idx="3">
                  <c:v>КСУП "Дружба-Агро"</c:v>
                </c:pt>
                <c:pt idx="4">
                  <c:v>КСУП "Имени Дзержинского"</c:v>
                </c:pt>
                <c:pt idx="5">
                  <c:v>КСУП "Василевичи"</c:v>
                </c:pt>
                <c:pt idx="6">
                  <c:v>КСУП "Имени Суворова"</c:v>
                </c:pt>
                <c:pt idx="7">
                  <c:v>Ф-л "Павлово-Агро"</c:v>
                </c:pt>
                <c:pt idx="8">
                  <c:v>КСУП "Деревновский"</c:v>
                </c:pt>
                <c:pt idx="9">
                  <c:v>ОАО "Сеньковщина"</c:v>
                </c:pt>
                <c:pt idx="10">
                  <c:v>РУСП "Новодевятковичи"</c:v>
                </c:pt>
                <c:pt idx="11">
                  <c:v>РУСП "Победитель"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119.9</c:v>
                </c:pt>
                <c:pt idx="1">
                  <c:v>105.2</c:v>
                </c:pt>
                <c:pt idx="2">
                  <c:v>112</c:v>
                </c:pt>
                <c:pt idx="3">
                  <c:v>123.9</c:v>
                </c:pt>
                <c:pt idx="4">
                  <c:v>101.3</c:v>
                </c:pt>
                <c:pt idx="5">
                  <c:v>107.6</c:v>
                </c:pt>
                <c:pt idx="6">
                  <c:v>107.6</c:v>
                </c:pt>
                <c:pt idx="7">
                  <c:v>122.6</c:v>
                </c:pt>
                <c:pt idx="8">
                  <c:v>99.6</c:v>
                </c:pt>
                <c:pt idx="9">
                  <c:v>115.8</c:v>
                </c:pt>
                <c:pt idx="10">
                  <c:v>129.6</c:v>
                </c:pt>
                <c:pt idx="11">
                  <c:v>124.9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2A4-40F2-89B7-04A65DD0C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2963584"/>
        <c:axId val="92965120"/>
      </c:barChart>
      <c:catAx>
        <c:axId val="9296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965120"/>
        <c:crosses val="autoZero"/>
        <c:auto val="1"/>
        <c:lblAlgn val="ctr"/>
        <c:lblOffset val="100"/>
        <c:noMultiLvlLbl val="0"/>
      </c:catAx>
      <c:valAx>
        <c:axId val="92965120"/>
        <c:scaling>
          <c:orientation val="minMax"/>
          <c:max val="16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963584"/>
        <c:crosses val="autoZero"/>
        <c:crossBetween val="between"/>
        <c:majorUnit val="10"/>
        <c:minorUnit val="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287944803485623E-2"/>
          <c:y val="2.0279971083581691E-2"/>
          <c:w val="0.98342466876440249"/>
          <c:h val="0.423742486129829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4DA-44D5-8507-7DE7A61F9BDD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4DA-44D5-8507-7DE7A61F9BDD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84DA-44D5-8507-7DE7A61F9BD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4DA-44D5-8507-7DE7A61F9BD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4DA-44D5-8507-7DE7A61F9BDD}"/>
              </c:ext>
            </c:extLst>
          </c:dPt>
          <c:dPt>
            <c:idx val="7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4DA-44D5-8507-7DE7A61F9BDD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84DA-44D5-8507-7DE7A61F9BDD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84DA-44D5-8507-7DE7A61F9BDD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84DA-44D5-8507-7DE7A61F9BDD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84DA-44D5-8507-7DE7A61F9BDD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84DA-44D5-8507-7DE7A61F9BDD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84DA-44D5-8507-7DE7A61F9BDD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84DA-44D5-8507-7DE7A61F9BDD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84DA-44D5-8507-7DE7A61F9BDD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84DA-44D5-8507-7DE7A61F9BDD}"/>
              </c:ext>
            </c:extLst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84DA-44D5-8507-7DE7A61F9BDD}"/>
              </c:ext>
            </c:extLst>
          </c:dPt>
          <c:dLbls>
            <c:dLbl>
              <c:idx val="14"/>
              <c:spPr/>
              <c:txPr>
                <a:bodyPr rot="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84DA-44D5-8507-7DE7A61F9BDD}"/>
                </c:ext>
              </c:extLst>
            </c:dLbl>
            <c:dLbl>
              <c:idx val="15"/>
              <c:spPr/>
              <c:txPr>
                <a:bodyPr rot="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84DA-44D5-8507-7DE7A61F9BDD}"/>
                </c:ext>
              </c:extLst>
            </c:dLbl>
            <c:dLbl>
              <c:idx val="16"/>
              <c:spPr/>
              <c:txPr>
                <a:bodyPr rot="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84DA-44D5-8507-7DE7A61F9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Филиал ИООО "Белдан"</c:v>
                </c:pt>
                <c:pt idx="1">
                  <c:v>Сеньковщина</c:v>
                </c:pt>
                <c:pt idx="2">
                  <c:v>"Агрокомбинат "Скидельский"</c:v>
                </c:pt>
                <c:pt idx="3">
                  <c:v>Имени Дзержинского</c:v>
                </c:pt>
                <c:pt idx="4">
                  <c:v>Имени Суворова</c:v>
                </c:pt>
                <c:pt idx="5">
                  <c:v>Павлово-Агро</c:v>
                </c:pt>
                <c:pt idx="6">
                  <c:v>Дружба-Агро</c:v>
                </c:pt>
                <c:pt idx="7">
                  <c:v>Драпово</c:v>
                </c:pt>
                <c:pt idx="8">
                  <c:v>Победитель</c:v>
                </c:pt>
                <c:pt idx="9">
                  <c:v>Мижевичи</c:v>
                </c:pt>
                <c:pt idx="10">
                  <c:v>Новодевятковичи</c:v>
                </c:pt>
                <c:pt idx="11">
                  <c:v> Деревновский</c:v>
                </c:pt>
                <c:pt idx="12">
                  <c:v>Василевичи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21.4</c:v>
                </c:pt>
                <c:pt idx="1">
                  <c:v>12.5</c:v>
                </c:pt>
                <c:pt idx="2">
                  <c:v>10.6</c:v>
                </c:pt>
                <c:pt idx="3">
                  <c:v>9.8000000000000007</c:v>
                </c:pt>
                <c:pt idx="4">
                  <c:v>8</c:v>
                </c:pt>
                <c:pt idx="5">
                  <c:v>6.1</c:v>
                </c:pt>
                <c:pt idx="6">
                  <c:v>5.9</c:v>
                </c:pt>
                <c:pt idx="7">
                  <c:v>5.6</c:v>
                </c:pt>
                <c:pt idx="8">
                  <c:v>4.4000000000000004</c:v>
                </c:pt>
                <c:pt idx="9">
                  <c:v>3.8</c:v>
                </c:pt>
                <c:pt idx="10">
                  <c:v>2.8</c:v>
                </c:pt>
                <c:pt idx="11">
                  <c:v>2.7</c:v>
                </c:pt>
                <c:pt idx="1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4DA-44D5-8507-7DE7A61F9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13522744"/>
        <c:axId val="1"/>
      </c:barChart>
      <c:catAx>
        <c:axId val="11352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5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522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2519685039375E-2"/>
          <c:y val="1.6795561626151749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524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B70-42DC-BE58-8D79429AC21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B70-42DC-BE58-8D79429AC21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B70-42DC-BE58-8D79429AC21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B70-42DC-BE58-8D79429AC210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B70-42DC-BE58-8D79429AC210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B70-42DC-BE58-8D79429AC210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B70-42DC-BE58-8D79429AC210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7B70-42DC-BE58-8D79429AC210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7B70-42DC-BE58-8D79429AC210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7B70-42DC-BE58-8D79429AC21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7B70-42DC-BE58-8D79429AC210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7B70-42DC-BE58-8D79429AC210}"/>
              </c:ext>
            </c:extLst>
          </c:dPt>
          <c:dLbls>
            <c:dLbl>
              <c:idx val="15"/>
              <c:spPr>
                <a:noFill/>
              </c:spPr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7B70-42DC-BE58-8D79429AC210}"/>
                </c:ext>
              </c:extLst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7B70-42DC-BE58-8D79429AC2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Павлово-Агро</c:v>
                </c:pt>
                <c:pt idx="1">
                  <c:v>Сеньковщина</c:v>
                </c:pt>
                <c:pt idx="2">
                  <c:v>Им. Дзержинского</c:v>
                </c:pt>
                <c:pt idx="3">
                  <c:v>Им. Суворова</c:v>
                </c:pt>
                <c:pt idx="4">
                  <c:v>Победитель</c:v>
                </c:pt>
                <c:pt idx="5">
                  <c:v>Дружба-Агро</c:v>
                </c:pt>
                <c:pt idx="6">
                  <c:v>Драпово</c:v>
                </c:pt>
                <c:pt idx="7">
                  <c:v>Деревновский</c:v>
                </c:pt>
                <c:pt idx="8">
                  <c:v>Новодевятковичи</c:v>
                </c:pt>
                <c:pt idx="9">
                  <c:v>Василевичи</c:v>
                </c:pt>
                <c:pt idx="10">
                  <c:v>Мижевичи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8214</c:v>
                </c:pt>
                <c:pt idx="1">
                  <c:v>6046</c:v>
                </c:pt>
                <c:pt idx="2">
                  <c:v>5816</c:v>
                </c:pt>
                <c:pt idx="3">
                  <c:v>4906</c:v>
                </c:pt>
                <c:pt idx="4">
                  <c:v>4341</c:v>
                </c:pt>
                <c:pt idx="5">
                  <c:v>4266</c:v>
                </c:pt>
                <c:pt idx="6">
                  <c:v>4112</c:v>
                </c:pt>
                <c:pt idx="7">
                  <c:v>3763</c:v>
                </c:pt>
                <c:pt idx="8">
                  <c:v>3747</c:v>
                </c:pt>
                <c:pt idx="9">
                  <c:v>3367</c:v>
                </c:pt>
                <c:pt idx="10">
                  <c:v>2919</c:v>
                </c:pt>
                <c:pt idx="11">
                  <c:v>4711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B70-42DC-BE58-8D79429AC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0766336"/>
        <c:axId val="150767872"/>
      </c:barChart>
      <c:catAx>
        <c:axId val="15076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0767872"/>
        <c:crosses val="autoZero"/>
        <c:auto val="1"/>
        <c:lblAlgn val="ctr"/>
        <c:lblOffset val="100"/>
        <c:noMultiLvlLbl val="0"/>
      </c:catAx>
      <c:valAx>
        <c:axId val="15076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076633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397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287944803485623E-2"/>
          <c:y val="2.0279971083581691E-2"/>
          <c:w val="0.98342466876440249"/>
          <c:h val="0.739982303203299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E38-406D-AB35-D39C9E8E6AC1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E38-406D-AB35-D39C9E8E6A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E38-406D-AB35-D39C9E8E6AC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E38-406D-AB35-D39C9E8E6AC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E38-406D-AB35-D39C9E8E6AC1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E38-406D-AB35-D39C9E8E6AC1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8E38-406D-AB35-D39C9E8E6AC1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8E38-406D-AB35-D39C9E8E6AC1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8E38-406D-AB35-D39C9E8E6AC1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8E38-406D-AB35-D39C9E8E6AC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8E38-406D-AB35-D39C9E8E6AC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8E38-406D-AB35-D39C9E8E6AC1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8E38-406D-AB35-D39C9E8E6AC1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8E38-406D-AB35-D39C9E8E6AC1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8E38-406D-AB35-D39C9E8E6AC1}"/>
              </c:ext>
            </c:extLst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8E38-406D-AB35-D39C9E8E6AC1}"/>
              </c:ext>
            </c:extLst>
          </c:dPt>
          <c:dLbls>
            <c:dLbl>
              <c:idx val="14"/>
              <c:spPr/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8E38-406D-AB35-D39C9E8E6AC1}"/>
                </c:ext>
              </c:extLst>
            </c:dLbl>
            <c:dLbl>
              <c:idx val="15"/>
              <c:spPr/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8E38-406D-AB35-D39C9E8E6AC1}"/>
                </c:ext>
              </c:extLst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8E38-406D-AB35-D39C9E8E6A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Сеньковщина</c:v>
                </c:pt>
                <c:pt idx="1">
                  <c:v>Павлово-Агро</c:v>
                </c:pt>
                <c:pt idx="2">
                  <c:v>Имени Дзержинского</c:v>
                </c:pt>
                <c:pt idx="3">
                  <c:v>Дружба-Агро</c:v>
                </c:pt>
                <c:pt idx="4">
                  <c:v>Победитель</c:v>
                </c:pt>
                <c:pt idx="5">
                  <c:v>Имени Суворова</c:v>
                </c:pt>
                <c:pt idx="6">
                  <c:v>Драпово</c:v>
                </c:pt>
                <c:pt idx="7">
                  <c:v>Василевичи </c:v>
                </c:pt>
                <c:pt idx="8">
                  <c:v>Новодевятковичи</c:v>
                </c:pt>
                <c:pt idx="9">
                  <c:v> Деревновский</c:v>
                </c:pt>
                <c:pt idx="10">
                  <c:v>Мижевичи</c:v>
                </c:pt>
                <c:pt idx="11">
                  <c:v>По району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809</c:v>
                </c:pt>
                <c:pt idx="1">
                  <c:v>798</c:v>
                </c:pt>
                <c:pt idx="2">
                  <c:v>688</c:v>
                </c:pt>
                <c:pt idx="3">
                  <c:v>658</c:v>
                </c:pt>
                <c:pt idx="4">
                  <c:v>628</c:v>
                </c:pt>
                <c:pt idx="5">
                  <c:v>536</c:v>
                </c:pt>
                <c:pt idx="6">
                  <c:v>509</c:v>
                </c:pt>
                <c:pt idx="7">
                  <c:v>492</c:v>
                </c:pt>
                <c:pt idx="8">
                  <c:v>449</c:v>
                </c:pt>
                <c:pt idx="9">
                  <c:v>383</c:v>
                </c:pt>
                <c:pt idx="10">
                  <c:v>376</c:v>
                </c:pt>
                <c:pt idx="11">
                  <c:v>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E38-406D-AB35-D39C9E8E6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13522744"/>
        <c:axId val="1"/>
      </c:barChart>
      <c:catAx>
        <c:axId val="11352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50"/>
          <c:min val="15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522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по чистой прибыли (убытку) за 2020 год,  тыс. руб.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8.260500654754207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32480314960636E-2"/>
          <c:y val="0.11249358413531642"/>
          <c:w val="0.92812444792108706"/>
          <c:h val="0.83343657042869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825-4205-9EBA-546BEC934992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825-4205-9EBA-546BEC9349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Сеньковщина</c:v>
                </c:pt>
                <c:pt idx="1">
                  <c:v>Им. Дзержинского</c:v>
                </c:pt>
                <c:pt idx="2">
                  <c:v>Победитель</c:v>
                </c:pt>
                <c:pt idx="3">
                  <c:v>Им. Суворова</c:v>
                </c:pt>
                <c:pt idx="4">
                  <c:v>Дружба-Агро</c:v>
                </c:pt>
                <c:pt idx="5">
                  <c:v>Драпово</c:v>
                </c:pt>
                <c:pt idx="6">
                  <c:v>Мижевичи</c:v>
                </c:pt>
                <c:pt idx="7">
                  <c:v>Деревновский</c:v>
                </c:pt>
                <c:pt idx="8">
                  <c:v>Василевичи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1782</c:v>
                </c:pt>
                <c:pt idx="1">
                  <c:v>1236</c:v>
                </c:pt>
                <c:pt idx="2">
                  <c:v>940</c:v>
                </c:pt>
                <c:pt idx="3">
                  <c:v>932</c:v>
                </c:pt>
                <c:pt idx="4">
                  <c:v>704</c:v>
                </c:pt>
                <c:pt idx="5">
                  <c:v>311</c:v>
                </c:pt>
                <c:pt idx="6">
                  <c:v>186</c:v>
                </c:pt>
                <c:pt idx="7">
                  <c:v>-38</c:v>
                </c:pt>
                <c:pt idx="8">
                  <c:v>-271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5-4205-9EBA-546BEC9349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Задание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Сеньковщина</c:v>
                </c:pt>
                <c:pt idx="1">
                  <c:v>Им. Дзержинского</c:v>
                </c:pt>
                <c:pt idx="2">
                  <c:v>Победитель</c:v>
                </c:pt>
                <c:pt idx="3">
                  <c:v>Им. Суворова</c:v>
                </c:pt>
                <c:pt idx="4">
                  <c:v>Дружба-Агро</c:v>
                </c:pt>
                <c:pt idx="5">
                  <c:v>Драпово</c:v>
                </c:pt>
                <c:pt idx="6">
                  <c:v>Мижевичи</c:v>
                </c:pt>
                <c:pt idx="7">
                  <c:v>Деревновский</c:v>
                </c:pt>
                <c:pt idx="8">
                  <c:v>Василевичи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1200</c:v>
                </c:pt>
                <c:pt idx="1">
                  <c:v>800</c:v>
                </c:pt>
                <c:pt idx="2">
                  <c:v>20</c:v>
                </c:pt>
                <c:pt idx="3">
                  <c:v>650</c:v>
                </c:pt>
                <c:pt idx="4">
                  <c:v>50</c:v>
                </c:pt>
                <c:pt idx="5">
                  <c:v>1</c:v>
                </c:pt>
                <c:pt idx="6">
                  <c:v>0</c:v>
                </c:pt>
                <c:pt idx="7">
                  <c:v>30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25-4205-9EBA-546BEC934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704128"/>
        <c:axId val="260011968"/>
      </c:barChart>
      <c:catAx>
        <c:axId val="2567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0011968"/>
        <c:crosses val="autoZero"/>
        <c:auto val="1"/>
        <c:lblAlgn val="ctr"/>
        <c:lblOffset val="100"/>
        <c:noMultiLvlLbl val="0"/>
      </c:catAx>
      <c:valAx>
        <c:axId val="260011968"/>
        <c:scaling>
          <c:orientation val="minMax"/>
          <c:max val="1800"/>
          <c:min val="-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704128"/>
        <c:crosses val="autoZero"/>
        <c:crossBetween val="between"/>
        <c:majorUnit val="200"/>
        <c:min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47850420991482"/>
          <c:y val="0.9481397128714093"/>
          <c:w val="0.475401640254908"/>
          <c:h val="4.0102334308533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по рентабельности продаж за 2020 год,  %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8.260500654754207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32480314960636E-2"/>
          <c:y val="8.4715806357538642E-2"/>
          <c:w val="0.92812444792108706"/>
          <c:h val="0.83343657042869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0AA-46C9-AC8F-559BD989856F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825-4205-9EBA-546BEC934992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825-4205-9EBA-546BEC9349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Сеньковщина</c:v>
                </c:pt>
                <c:pt idx="1">
                  <c:v>Драпово</c:v>
                </c:pt>
                <c:pt idx="2">
                  <c:v>Победитель</c:v>
                </c:pt>
                <c:pt idx="3">
                  <c:v>Им. Дзержинского</c:v>
                </c:pt>
                <c:pt idx="4">
                  <c:v>Им. Суворова</c:v>
                </c:pt>
                <c:pt idx="5">
                  <c:v>Дружба-Агро</c:v>
                </c:pt>
                <c:pt idx="6">
                  <c:v>Мижевичи</c:v>
                </c:pt>
                <c:pt idx="7">
                  <c:v>Деревновский</c:v>
                </c:pt>
                <c:pt idx="8">
                  <c:v>Василевичи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13.1</c:v>
                </c:pt>
                <c:pt idx="1">
                  <c:v>10.3</c:v>
                </c:pt>
                <c:pt idx="2">
                  <c:v>9.9</c:v>
                </c:pt>
                <c:pt idx="3">
                  <c:v>9.6</c:v>
                </c:pt>
                <c:pt idx="4">
                  <c:v>8.9</c:v>
                </c:pt>
                <c:pt idx="5">
                  <c:v>8.8000000000000007</c:v>
                </c:pt>
                <c:pt idx="6">
                  <c:v>-1.9</c:v>
                </c:pt>
                <c:pt idx="7">
                  <c:v>-4.0999999999999996</c:v>
                </c:pt>
                <c:pt idx="8">
                  <c:v>-12.3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5-4205-9EBA-546BEC9349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Задание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Сеньковщина</c:v>
                </c:pt>
                <c:pt idx="1">
                  <c:v>Драпово</c:v>
                </c:pt>
                <c:pt idx="2">
                  <c:v>Победитель</c:v>
                </c:pt>
                <c:pt idx="3">
                  <c:v>Им. Дзержинского</c:v>
                </c:pt>
                <c:pt idx="4">
                  <c:v>Им. Суворова</c:v>
                </c:pt>
                <c:pt idx="5">
                  <c:v>Дружба-Агро</c:v>
                </c:pt>
                <c:pt idx="6">
                  <c:v>Мижевичи</c:v>
                </c:pt>
                <c:pt idx="7">
                  <c:v>Деревновский</c:v>
                </c:pt>
                <c:pt idx="8">
                  <c:v>Василевичи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</c:v>
                </c:pt>
                <c:pt idx="1">
                  <c:v>0</c:v>
                </c:pt>
                <c:pt idx="2">
                  <c:v>1.5</c:v>
                </c:pt>
                <c:pt idx="3">
                  <c:v>8</c:v>
                </c:pt>
                <c:pt idx="4">
                  <c:v>8</c:v>
                </c:pt>
                <c:pt idx="5">
                  <c:v>5.5</c:v>
                </c:pt>
                <c:pt idx="6">
                  <c:v>0</c:v>
                </c:pt>
                <c:pt idx="7">
                  <c:v>1.5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25-4205-9EBA-546BEC934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704128"/>
        <c:axId val="260011968"/>
      </c:barChart>
      <c:catAx>
        <c:axId val="2567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372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0011968"/>
        <c:crossesAt val="0"/>
        <c:auto val="1"/>
        <c:lblAlgn val="ctr"/>
        <c:lblOffset val="100"/>
        <c:noMultiLvlLbl val="0"/>
      </c:catAx>
      <c:valAx>
        <c:axId val="260011968"/>
        <c:scaling>
          <c:orientation val="minMax"/>
          <c:max val="15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704128"/>
        <c:crosses val="autoZero"/>
        <c:crossBetween val="between"/>
        <c:majorUnit val="2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47850420991482"/>
          <c:y val="0.9481397128714093"/>
          <c:w val="0.475401640254908"/>
          <c:h val="4.0102334308533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 по снижению затрат за 2020 год,  %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8.260500654754207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32480314960636E-2"/>
          <c:y val="8.4715806357538642E-2"/>
          <c:w val="0.92812444792108706"/>
          <c:h val="0.83343657042869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825-4205-9EBA-546BEC934992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825-4205-9EBA-546BEC9349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Деревновский</c:v>
                </c:pt>
                <c:pt idx="1">
                  <c:v>Василевичи</c:v>
                </c:pt>
                <c:pt idx="2">
                  <c:v>Победитель</c:v>
                </c:pt>
                <c:pt idx="3">
                  <c:v>Сеньковщина</c:v>
                </c:pt>
                <c:pt idx="4">
                  <c:v>Драпово</c:v>
                </c:pt>
                <c:pt idx="5">
                  <c:v>Дружба-Агро</c:v>
                </c:pt>
                <c:pt idx="6">
                  <c:v>Им. Суворова</c:v>
                </c:pt>
                <c:pt idx="7">
                  <c:v>Им. Дзержинского</c:v>
                </c:pt>
                <c:pt idx="8">
                  <c:v>Мижевичи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-19.100000000000001</c:v>
                </c:pt>
                <c:pt idx="1">
                  <c:v>-16.5</c:v>
                </c:pt>
                <c:pt idx="2">
                  <c:v>-16.100000000000001</c:v>
                </c:pt>
                <c:pt idx="3">
                  <c:v>-14.8</c:v>
                </c:pt>
                <c:pt idx="4">
                  <c:v>-4.3</c:v>
                </c:pt>
                <c:pt idx="5">
                  <c:v>-4</c:v>
                </c:pt>
                <c:pt idx="6">
                  <c:v>-2</c:v>
                </c:pt>
                <c:pt idx="7">
                  <c:v>3.2</c:v>
                </c:pt>
                <c:pt idx="8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25-4205-9EBA-546BEC9349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Задание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Деревновский</c:v>
                </c:pt>
                <c:pt idx="1">
                  <c:v>Василевичи</c:v>
                </c:pt>
                <c:pt idx="2">
                  <c:v>Победитель</c:v>
                </c:pt>
                <c:pt idx="3">
                  <c:v>Сеньковщина</c:v>
                </c:pt>
                <c:pt idx="4">
                  <c:v>Драпово</c:v>
                </c:pt>
                <c:pt idx="5">
                  <c:v>Дружба-Агро</c:v>
                </c:pt>
                <c:pt idx="6">
                  <c:v>Им. Суворова</c:v>
                </c:pt>
                <c:pt idx="7">
                  <c:v>Им. Дзержинского</c:v>
                </c:pt>
                <c:pt idx="8">
                  <c:v>Мижевичи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-2</c:v>
                </c:pt>
                <c:pt idx="1">
                  <c:v>-1.5</c:v>
                </c:pt>
                <c:pt idx="2">
                  <c:v>-1.5</c:v>
                </c:pt>
                <c:pt idx="3">
                  <c:v>-1.5</c:v>
                </c:pt>
                <c:pt idx="4">
                  <c:v>-3</c:v>
                </c:pt>
                <c:pt idx="5">
                  <c:v>-2.5</c:v>
                </c:pt>
                <c:pt idx="6">
                  <c:v>-2</c:v>
                </c:pt>
                <c:pt idx="7">
                  <c:v>-2.5</c:v>
                </c:pt>
                <c:pt idx="8">
                  <c:v>-3.5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25-4205-9EBA-546BEC934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704128"/>
        <c:axId val="260011968"/>
      </c:barChart>
      <c:catAx>
        <c:axId val="2567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372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0011968"/>
        <c:crossesAt val="0"/>
        <c:auto val="1"/>
        <c:lblAlgn val="ctr"/>
        <c:lblOffset val="100"/>
        <c:noMultiLvlLbl val="0"/>
      </c:catAx>
      <c:valAx>
        <c:axId val="260011968"/>
        <c:scaling>
          <c:orientation val="minMax"/>
          <c:max val="10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704128"/>
        <c:crosses val="autoZero"/>
        <c:crossBetween val="between"/>
        <c:majorUnit val="3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47850420991482"/>
          <c:y val="0.9481397128714093"/>
          <c:w val="0.475401640254908"/>
          <c:h val="4.0102334308533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10760063295119E-2"/>
          <c:y val="3.3454964275492279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065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CB8-49BC-B6CB-2E692EC336B8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CB8-49BC-B6CB-2E692EC336B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CB8-49BC-B6CB-2E692EC336B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CB8-49BC-B6CB-2E692EC336B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CB8-49BC-B6CB-2E692EC336B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ECB8-49BC-B6CB-2E692EC336B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ECB8-49BC-B6CB-2E692EC336B8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ECB8-49BC-B6CB-2E692EC336B8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ECB8-49BC-B6CB-2E692EC336B8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ECB8-49BC-B6CB-2E692EC336B8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ECB8-49BC-B6CB-2E692EC336B8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ECB8-49BC-B6CB-2E692EC336B8}"/>
              </c:ext>
            </c:extLst>
          </c:dPt>
          <c:dLbls>
            <c:dLbl>
              <c:idx val="15"/>
              <c:numFmt formatCode="#,##0.0" sourceLinked="0"/>
              <c:spPr>
                <a:noFill/>
              </c:spPr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ECB8-49BC-B6CB-2E692EC336B8}"/>
                </c:ext>
              </c:extLst>
            </c:dLbl>
            <c:dLbl>
              <c:idx val="16"/>
              <c:numFmt formatCode="#,##0.0" sourceLinked="0"/>
              <c:spPr/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CB8-49BC-B6CB-2E692EC336B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94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Им. Суворова</c:v>
                </c:pt>
                <c:pt idx="1">
                  <c:v>Сеньковщина</c:v>
                </c:pt>
                <c:pt idx="2">
                  <c:v>Павлово-Агро</c:v>
                </c:pt>
                <c:pt idx="3">
                  <c:v>Им. Дзержинского</c:v>
                </c:pt>
                <c:pt idx="4">
                  <c:v>Дружба-Агро</c:v>
                </c:pt>
                <c:pt idx="5">
                  <c:v>Победитель</c:v>
                </c:pt>
                <c:pt idx="6">
                  <c:v>Драпово</c:v>
                </c:pt>
                <c:pt idx="7">
                  <c:v>Мижевичи</c:v>
                </c:pt>
                <c:pt idx="8">
                  <c:v>Василевичи</c:v>
                </c:pt>
                <c:pt idx="9">
                  <c:v>Деревновский</c:v>
                </c:pt>
                <c:pt idx="10">
                  <c:v>Новодевятковичи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73</c:v>
                </c:pt>
                <c:pt idx="1">
                  <c:v>63.7</c:v>
                </c:pt>
                <c:pt idx="2">
                  <c:v>59</c:v>
                </c:pt>
                <c:pt idx="3">
                  <c:v>53.7</c:v>
                </c:pt>
                <c:pt idx="4">
                  <c:v>51.9</c:v>
                </c:pt>
                <c:pt idx="5">
                  <c:v>49.7</c:v>
                </c:pt>
                <c:pt idx="6">
                  <c:v>43.8</c:v>
                </c:pt>
                <c:pt idx="7">
                  <c:v>37.9</c:v>
                </c:pt>
                <c:pt idx="8">
                  <c:v>30.9</c:v>
                </c:pt>
                <c:pt idx="9">
                  <c:v>30.2</c:v>
                </c:pt>
                <c:pt idx="10">
                  <c:v>30.2</c:v>
                </c:pt>
                <c:pt idx="11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CB8-49BC-B6CB-2E692EC33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9013888"/>
        <c:axId val="159023872"/>
      </c:barChart>
      <c:catAx>
        <c:axId val="1590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023872"/>
        <c:crosses val="autoZero"/>
        <c:auto val="1"/>
        <c:lblAlgn val="ctr"/>
        <c:lblOffset val="100"/>
        <c:noMultiLvlLbl val="0"/>
      </c:catAx>
      <c:valAx>
        <c:axId val="1590238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28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9013888"/>
        <c:crosses val="autoZero"/>
        <c:crossBetween val="between"/>
      </c:valAx>
      <c:spPr>
        <a:noFill/>
        <a:ln w="24173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713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0.02415</cdr:x>
      <cdr:y>0.02309</cdr:y>
    </cdr:from>
    <cdr:to>
      <cdr:x>0.08867</cdr:x>
      <cdr:y>0.06926</cdr:y>
    </cdr:to>
    <cdr:sp macro="" textlink="">
      <cdr:nvSpPr>
        <cdr:cNvPr id="6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5578" y="143992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endParaRPr lang="ru-RU" sz="16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0.37974</cdr:x>
      <cdr:y>0.173</cdr:y>
    </cdr:from>
    <cdr:to>
      <cdr:x>0.45063</cdr:x>
      <cdr:y>0.21741</cdr:y>
    </cdr:to>
    <cdr:sp macro="" textlink="">
      <cdr:nvSpPr>
        <cdr:cNvPr id="2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94321" y="1093879"/>
          <a:ext cx="633649" cy="280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</a:t>
          </a:r>
          <a:r>
            <a:rPr lang="ru-RU" b="1" dirty="0">
              <a:solidFill>
                <a:srgbClr val="00B050"/>
              </a:solidFill>
              <a:latin typeface="Arial" charset="0"/>
              <a:cs typeface="Arial" charset="0"/>
            </a:rPr>
            <a:t>129</a:t>
          </a:r>
          <a:endParaRPr lang="ru-RU" sz="20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0.29918</cdr:x>
      <cdr:y>0.13883</cdr:y>
    </cdr:from>
    <cdr:to>
      <cdr:x>0.3637</cdr:x>
      <cdr:y>0.18324</cdr:y>
    </cdr:to>
    <cdr:sp macro="" textlink="">
      <cdr:nvSpPr>
        <cdr:cNvPr id="4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74241" y="877855"/>
          <a:ext cx="576711" cy="280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+188</a:t>
          </a:r>
        </a:p>
      </cdr:txBody>
    </cdr:sp>
  </cdr:relSizeAnchor>
  <cdr:relSizeAnchor xmlns:cdr="http://schemas.openxmlformats.org/drawingml/2006/chartDrawing">
    <cdr:from>
      <cdr:x>0.16126</cdr:x>
      <cdr:y>0.02309</cdr:y>
    </cdr:from>
    <cdr:to>
      <cdr:x>0.23384</cdr:x>
      <cdr:y>0.0675</cdr:y>
    </cdr:to>
    <cdr:sp macro="" textlink="">
      <cdr:nvSpPr>
        <cdr:cNvPr id="5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39714" y="143991"/>
          <a:ext cx="648072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+50</a:t>
          </a:r>
          <a:endParaRPr lang="ru-RU" sz="14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0.02415</cdr:x>
      <cdr:y>0.02309</cdr:y>
    </cdr:from>
    <cdr:to>
      <cdr:x>0.08867</cdr:x>
      <cdr:y>0.06926</cdr:y>
    </cdr:to>
    <cdr:sp macro="" textlink="">
      <cdr:nvSpPr>
        <cdr:cNvPr id="6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5578" y="143992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endParaRPr lang="ru-RU" sz="16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0.23384</cdr:x>
      <cdr:y>0.11544</cdr:y>
    </cdr:from>
    <cdr:to>
      <cdr:x>0.30473</cdr:x>
      <cdr:y>0.15985</cdr:y>
    </cdr:to>
    <cdr:sp macro="" textlink="">
      <cdr:nvSpPr>
        <cdr:cNvPr id="7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87786" y="720055"/>
          <a:ext cx="632913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+45</a:t>
          </a:r>
          <a:endParaRPr lang="ru-RU" sz="12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0.06556</cdr:x>
      <cdr:y>0.01356</cdr:y>
    </cdr:from>
    <cdr:to>
      <cdr:x>0.13645</cdr:x>
      <cdr:y>0.05797</cdr:y>
    </cdr:to>
    <cdr:sp macro="" textlink="">
      <cdr:nvSpPr>
        <cdr:cNvPr id="8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6009" y="85767"/>
          <a:ext cx="633649" cy="280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+189</a:t>
          </a:r>
          <a:endParaRPr lang="ru-RU" sz="12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0.46455</cdr:x>
      <cdr:y>0.24133</cdr:y>
    </cdr:from>
    <cdr:to>
      <cdr:x>0.53544</cdr:x>
      <cdr:y>0.28513</cdr:y>
    </cdr:to>
    <cdr:sp macro="" textlink="">
      <cdr:nvSpPr>
        <cdr:cNvPr id="9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52420" y="1525927"/>
          <a:ext cx="633650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-54</a:t>
          </a:r>
          <a:endParaRPr lang="ru-RU" sz="1200" b="1" dirty="0">
            <a:solidFill>
              <a:srgbClr val="FF000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0.54086</cdr:x>
      <cdr:y>0.27549</cdr:y>
    </cdr:from>
    <cdr:to>
      <cdr:x>0.61175</cdr:x>
      <cdr:y>0.3199</cdr:y>
    </cdr:to>
    <cdr:sp macro="" textlink="">
      <cdr:nvSpPr>
        <cdr:cNvPr id="10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34481" y="1741951"/>
          <a:ext cx="633649" cy="280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+92</a:t>
          </a:r>
        </a:p>
      </cdr:txBody>
    </cdr:sp>
  </cdr:relSizeAnchor>
  <cdr:relSizeAnchor xmlns:cdr="http://schemas.openxmlformats.org/drawingml/2006/chartDrawing">
    <cdr:from>
      <cdr:x>0.62142</cdr:x>
      <cdr:y>0.28688</cdr:y>
    </cdr:from>
    <cdr:to>
      <cdr:x>0.69231</cdr:x>
      <cdr:y>0.33069</cdr:y>
    </cdr:to>
    <cdr:sp macro="" textlink="">
      <cdr:nvSpPr>
        <cdr:cNvPr id="11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54561" y="1813959"/>
          <a:ext cx="633650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+27</a:t>
          </a:r>
          <a:endParaRPr lang="ru-RU" sz="16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0.69392</cdr:x>
      <cdr:y>0.32104</cdr:y>
    </cdr:from>
    <cdr:to>
      <cdr:x>0.76651</cdr:x>
      <cdr:y>0.36545</cdr:y>
    </cdr:to>
    <cdr:sp macro="" textlink="">
      <cdr:nvSpPr>
        <cdr:cNvPr id="12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02633" y="2029983"/>
          <a:ext cx="648845" cy="280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+136</a:t>
          </a:r>
        </a:p>
      </cdr:txBody>
    </cdr:sp>
  </cdr:relSizeAnchor>
  <cdr:relSizeAnchor xmlns:cdr="http://schemas.openxmlformats.org/drawingml/2006/chartDrawing">
    <cdr:from>
      <cdr:x>0.78254</cdr:x>
      <cdr:y>0.37798</cdr:y>
    </cdr:from>
    <cdr:to>
      <cdr:x>0.839</cdr:x>
      <cdr:y>0.42239</cdr:y>
    </cdr:to>
    <cdr:sp macro="" textlink="">
      <cdr:nvSpPr>
        <cdr:cNvPr id="13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94721" y="2390023"/>
          <a:ext cx="504667" cy="280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-23</a:t>
          </a:r>
        </a:p>
      </cdr:txBody>
    </cdr:sp>
  </cdr:relSizeAnchor>
  <cdr:relSizeAnchor xmlns:cdr="http://schemas.openxmlformats.org/drawingml/2006/chartDrawing">
    <cdr:from>
      <cdr:x>0.92911</cdr:x>
      <cdr:y>0.15008</cdr:y>
    </cdr:from>
    <cdr:to>
      <cdr:x>1</cdr:x>
      <cdr:y>0.19449</cdr:y>
    </cdr:to>
    <cdr:sp macro="" textlink="">
      <cdr:nvSpPr>
        <cdr:cNvPr id="14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95187" y="936079"/>
          <a:ext cx="632913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+90</a:t>
          </a:r>
        </a:p>
      </cdr:txBody>
    </cdr:sp>
  </cdr:relSizeAnchor>
  <cdr:relSizeAnchor xmlns:cdr="http://schemas.openxmlformats.org/drawingml/2006/chartDrawing">
    <cdr:from>
      <cdr:x>0.8631</cdr:x>
      <cdr:y>0.38937</cdr:y>
    </cdr:from>
    <cdr:to>
      <cdr:x>0.91956</cdr:x>
      <cdr:y>0.43378</cdr:y>
    </cdr:to>
    <cdr:sp macro="" textlink="">
      <cdr:nvSpPr>
        <cdr:cNvPr id="15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14801" y="2462031"/>
          <a:ext cx="504667" cy="280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-47</a:t>
          </a:r>
          <a:endParaRPr lang="ru-RU" sz="1200" b="1" dirty="0">
            <a:solidFill>
              <a:srgbClr val="FF0000"/>
            </a:solidFill>
            <a:latin typeface="Arial" charset="0"/>
            <a:cs typeface="Arial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0.12547</cdr:x>
      <cdr:y>0.07229</cdr:y>
    </cdr:from>
    <cdr:to>
      <cdr:x>0.17329</cdr:x>
      <cdr:y>0.10843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3774" y="432047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0.08445</cdr:x>
      <cdr:y>0.03545</cdr:y>
    </cdr:from>
    <cdr:to>
      <cdr:x>0.16983</cdr:x>
      <cdr:y>0.10866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3734" y="216023"/>
          <a:ext cx="782265" cy="4460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21,3</a:t>
          </a:r>
          <a:endParaRPr lang="ru-RU" sz="20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0.16304</cdr:x>
      <cdr:y>0.11818</cdr:y>
    </cdr:from>
    <cdr:to>
      <cdr:x>0.24163</cdr:x>
      <cdr:y>0.17727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93814" y="720079"/>
          <a:ext cx="720054" cy="360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24,8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0.24163</cdr:x>
      <cdr:y>0.15363</cdr:y>
    </cdr:from>
    <cdr:to>
      <cdr:x>0.31237</cdr:x>
      <cdr:y>0.22453</cdr:y>
    </cdr:to>
    <cdr:sp macro="" textlink="">
      <cdr:nvSpPr>
        <cdr:cNvPr id="5" name="TextBox 4"/>
        <cdr:cNvSpPr txBox="1"/>
      </cdr:nvSpPr>
      <cdr:spPr>
        <a:xfrm xmlns:a="http://schemas.openxmlformats.org/drawingml/2006/main" rot="10800000" flipV="1">
          <a:off x="2213894" y="936103"/>
          <a:ext cx="648131" cy="432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26,3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0.32023</cdr:x>
      <cdr:y>0.2009</cdr:y>
    </cdr:from>
    <cdr:to>
      <cdr:x>0.39096</cdr:x>
      <cdr:y>0.26858</cdr:y>
    </cdr:to>
    <cdr:sp macro="" textlink="">
      <cdr:nvSpPr>
        <cdr:cNvPr id="6" name="TextBox 5"/>
        <cdr:cNvSpPr txBox="1"/>
      </cdr:nvSpPr>
      <cdr:spPr>
        <a:xfrm xmlns:a="http://schemas.openxmlformats.org/drawingml/2006/main" rot="10800000" flipV="1">
          <a:off x="2933974" y="1224135"/>
          <a:ext cx="648072" cy="412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28,3</a:t>
          </a:r>
        </a:p>
      </cdr:txBody>
    </cdr:sp>
  </cdr:relSizeAnchor>
  <cdr:relSizeAnchor xmlns:cdr="http://schemas.openxmlformats.org/drawingml/2006/chartDrawing">
    <cdr:from>
      <cdr:x>0.39882</cdr:x>
      <cdr:y>0.21272</cdr:y>
    </cdr:from>
    <cdr:to>
      <cdr:x>0.47741</cdr:x>
      <cdr:y>0.27993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54054" y="1296143"/>
          <a:ext cx="720054" cy="409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23,2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0.46512</cdr:x>
      <cdr:y>0.23635</cdr:y>
    </cdr:from>
    <cdr:to>
      <cdr:x>0.53686</cdr:x>
      <cdr:y>0.30213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61511" y="1440159"/>
          <a:ext cx="657293" cy="400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20,8</a:t>
          </a:r>
        </a:p>
      </cdr:txBody>
    </cdr:sp>
  </cdr:relSizeAnchor>
  <cdr:relSizeAnchor xmlns:cdr="http://schemas.openxmlformats.org/drawingml/2006/chartDrawing">
    <cdr:from>
      <cdr:x>0.54815</cdr:x>
      <cdr:y>0.29544</cdr:y>
    </cdr:from>
    <cdr:to>
      <cdr:x>0.6192</cdr:x>
      <cdr:y>0.35346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22206" y="1800199"/>
          <a:ext cx="650971" cy="353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24,0</a:t>
          </a:r>
        </a:p>
      </cdr:txBody>
    </cdr:sp>
  </cdr:relSizeAnchor>
  <cdr:relSizeAnchor xmlns:cdr="http://schemas.openxmlformats.org/drawingml/2006/chartDrawing">
    <cdr:from>
      <cdr:x>0.61888</cdr:x>
      <cdr:y>0.33089</cdr:y>
    </cdr:from>
    <cdr:to>
      <cdr:x>0.68961</cdr:x>
      <cdr:y>0.39511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70278" y="2016223"/>
          <a:ext cx="648040" cy="391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27,1</a:t>
          </a:r>
        </a:p>
      </cdr:txBody>
    </cdr:sp>
  </cdr:relSizeAnchor>
  <cdr:relSizeAnchor xmlns:cdr="http://schemas.openxmlformats.org/drawingml/2006/chartDrawing">
    <cdr:from>
      <cdr:x>0.69747</cdr:x>
      <cdr:y>0.38998</cdr:y>
    </cdr:from>
    <cdr:to>
      <cdr:x>0.76821</cdr:x>
      <cdr:y>0.46088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390358" y="2376263"/>
          <a:ext cx="648131" cy="432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32,7</a:t>
          </a:r>
        </a:p>
      </cdr:txBody>
    </cdr:sp>
  </cdr:relSizeAnchor>
  <cdr:relSizeAnchor xmlns:cdr="http://schemas.openxmlformats.org/drawingml/2006/chartDrawing">
    <cdr:from>
      <cdr:x>0.77607</cdr:x>
      <cdr:y>0.39589</cdr:y>
    </cdr:from>
    <cdr:to>
      <cdr:x>0.84768</cdr:x>
      <cdr:y>0.47861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110438" y="2412268"/>
          <a:ext cx="656103" cy="504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29,5</a:t>
          </a:r>
        </a:p>
      </cdr:txBody>
    </cdr:sp>
  </cdr:relSizeAnchor>
  <cdr:relSizeAnchor xmlns:cdr="http://schemas.openxmlformats.org/drawingml/2006/chartDrawing">
    <cdr:from>
      <cdr:x>0.86659</cdr:x>
      <cdr:y>0.45783</cdr:y>
    </cdr:from>
    <cdr:to>
      <cdr:x>0.9144</cdr:x>
      <cdr:y>0.5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830518" y="2736303"/>
          <a:ext cx="432048" cy="252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0.8468</cdr:x>
      <cdr:y>0.4018</cdr:y>
    </cdr:from>
    <cdr:to>
      <cdr:x>0.94111</cdr:x>
      <cdr:y>0.46089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758510" y="2448271"/>
          <a:ext cx="864083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37,6</a:t>
          </a:r>
        </a:p>
      </cdr:txBody>
    </cdr:sp>
  </cdr:relSizeAnchor>
  <cdr:relSizeAnchor xmlns:cdr="http://schemas.openxmlformats.org/drawingml/2006/chartDrawing">
    <cdr:from>
      <cdr:x>0.92237</cdr:x>
      <cdr:y>0.21272</cdr:y>
    </cdr:from>
    <cdr:to>
      <cdr:x>1</cdr:x>
      <cdr:y>0.27181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8450899" y="1296143"/>
          <a:ext cx="711259" cy="360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25,4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F8ACB-80FE-471C-AA6B-C43BF2E94046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3B003-83C5-4C8A-9E6A-8BA68927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9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B003-83C5-4C8A-9E6A-8BA689272C0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0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B003-83C5-4C8A-9E6A-8BA689272C0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3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986-1D79-4191-9A2D-B0AACBE20D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596D-2C3A-4CF3-8156-03B578692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6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CFB-F64D-453E-AE9A-3128FA2CC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560-3E9E-4061-887C-C5E65615F7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C04-45CF-4BF3-9125-75DBE9BAD5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47DC-900C-448E-99DD-F7D3E8AF84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8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47C-6171-4BD6-BBFA-50951C0D5D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7318-0479-4CD8-9E85-32F988D6C8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8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0C59-74FE-4311-97EC-E6C0CC5075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A5BC-D216-4436-87EB-32ACBA98D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43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35FD-B583-4C76-8689-F5A32A35A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EE45-77E7-4544-8066-564B5AF78F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34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25DE-777B-4A62-8963-ED3FC35A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7E62-9668-41EE-A45B-57C7DADE6C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2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DA34-018F-4C3B-8065-4B48CC956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9A21-4C01-44E0-B745-174BB06198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B660-D17A-41C6-AAC5-8B817CB60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D10F-D643-4274-A647-EC7CA2213E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3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A73A-C849-4096-B8D0-8AB737B48C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EA94-603E-46A7-AB02-5087A99EA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76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C585-08E2-4884-B2D4-7288214232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E789-81DA-413D-9791-8FE3844ACA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2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4671-A21F-41DA-BFE8-A20FD1391E68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A41C-964A-46B8-A64C-62047EFC01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60D1A-77C3-4AAB-8336-8A09E3858A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1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сельскохозяйственных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Слонимского района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январь-декабрь 2020 года и задачах на 2021 год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82328"/>
              </p:ext>
            </p:extLst>
          </p:nvPr>
        </p:nvGraphicFramePr>
        <p:xfrm>
          <a:off x="0" y="-16103"/>
          <a:ext cx="9144003" cy="6873887"/>
        </p:xfrm>
        <a:graphic>
          <a:graphicData uri="http://schemas.openxmlformats.org/drawingml/2006/table">
            <a:tbl>
              <a:tblPr/>
              <a:tblGrid>
                <a:gridCol w="1894361">
                  <a:extLst>
                    <a:ext uri="{9D8B030D-6E8A-4147-A177-3AD203B41FA5}">
                      <a16:colId xmlns:a16="http://schemas.microsoft.com/office/drawing/2014/main" val="1091555855"/>
                    </a:ext>
                  </a:extLst>
                </a:gridCol>
                <a:gridCol w="734971">
                  <a:extLst>
                    <a:ext uri="{9D8B030D-6E8A-4147-A177-3AD203B41FA5}">
                      <a16:colId xmlns:a16="http://schemas.microsoft.com/office/drawing/2014/main" val="1061718916"/>
                    </a:ext>
                  </a:extLst>
                </a:gridCol>
                <a:gridCol w="1048972">
                  <a:extLst>
                    <a:ext uri="{9D8B030D-6E8A-4147-A177-3AD203B41FA5}">
                      <a16:colId xmlns:a16="http://schemas.microsoft.com/office/drawing/2014/main" val="3757719370"/>
                    </a:ext>
                  </a:extLst>
                </a:gridCol>
                <a:gridCol w="1048972">
                  <a:extLst>
                    <a:ext uri="{9D8B030D-6E8A-4147-A177-3AD203B41FA5}">
                      <a16:colId xmlns:a16="http://schemas.microsoft.com/office/drawing/2014/main" val="1863177569"/>
                    </a:ext>
                  </a:extLst>
                </a:gridCol>
                <a:gridCol w="1007565">
                  <a:extLst>
                    <a:ext uri="{9D8B030D-6E8A-4147-A177-3AD203B41FA5}">
                      <a16:colId xmlns:a16="http://schemas.microsoft.com/office/drawing/2014/main" val="2273478434"/>
                    </a:ext>
                  </a:extLst>
                </a:gridCol>
                <a:gridCol w="841938">
                  <a:extLst>
                    <a:ext uri="{9D8B030D-6E8A-4147-A177-3AD203B41FA5}">
                      <a16:colId xmlns:a16="http://schemas.microsoft.com/office/drawing/2014/main" val="1993281917"/>
                    </a:ext>
                  </a:extLst>
                </a:gridCol>
                <a:gridCol w="800532">
                  <a:extLst>
                    <a:ext uri="{9D8B030D-6E8A-4147-A177-3AD203B41FA5}">
                      <a16:colId xmlns:a16="http://schemas.microsoft.com/office/drawing/2014/main" val="1821995488"/>
                    </a:ext>
                  </a:extLst>
                </a:gridCol>
                <a:gridCol w="772928">
                  <a:extLst>
                    <a:ext uri="{9D8B030D-6E8A-4147-A177-3AD203B41FA5}">
                      <a16:colId xmlns:a16="http://schemas.microsoft.com/office/drawing/2014/main" val="3843568334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3176709735"/>
                    </a:ext>
                  </a:extLst>
                </a:gridCol>
              </a:tblGrid>
              <a:tr h="628010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скота за 12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месяцев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г.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 сельскохозяйственным организациям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84432"/>
                  </a:ext>
                </a:extLst>
              </a:tr>
              <a:tr h="303019"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всего с учетом собственных цехов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переработано в % к общ. реализации  за декабрь, 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582910"/>
                  </a:ext>
                </a:extLst>
              </a:tr>
              <a:tr h="303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г., тонн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 2019г.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Переработано в % к общей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к договору контрактации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722454"/>
                  </a:ext>
                </a:extLst>
              </a:tr>
              <a:tr h="303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Мясокомбинат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7210"/>
                  </a:ext>
                </a:extLst>
              </a:tr>
              <a:tr h="641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КРС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Свиней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185164"/>
                  </a:ext>
                </a:extLst>
              </a:tr>
              <a:tr h="3151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Мижевичи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73,9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73,9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74379"/>
                  </a:ext>
                </a:extLst>
              </a:tr>
              <a:tr h="3755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73377"/>
                  </a:ext>
                </a:extLst>
              </a:tr>
              <a:tr h="4969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Дружба-Агро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41135"/>
                  </a:ext>
                </a:extLst>
              </a:tr>
              <a:tr h="3999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6152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Василевичи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51,2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80180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41528"/>
                  </a:ext>
                </a:extLst>
              </a:tr>
              <a:tr h="287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Павлово-Агро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5470"/>
                  </a:ext>
                </a:extLst>
              </a:tr>
              <a:tr h="4363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63193"/>
                  </a:ext>
                </a:extLst>
              </a:tr>
              <a:tr h="4363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2043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47647"/>
                  </a:ext>
                </a:extLst>
              </a:tr>
              <a:tr h="3757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Новодевятковичи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27373"/>
                  </a:ext>
                </a:extLst>
              </a:tr>
              <a:tr h="351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213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58114"/>
                  </a:ext>
                </a:extLst>
              </a:tr>
              <a:tr h="5660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с/х организациям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5562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88,7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85,9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88,4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4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6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992AD3B-9119-4984-8DD6-5EF33D89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96867"/>
              </p:ext>
            </p:extLst>
          </p:nvPr>
        </p:nvGraphicFramePr>
        <p:xfrm>
          <a:off x="0" y="0"/>
          <a:ext cx="9143999" cy="6857993"/>
        </p:xfrm>
        <a:graphic>
          <a:graphicData uri="http://schemas.openxmlformats.org/drawingml/2006/table">
            <a:tbl>
              <a:tblPr/>
              <a:tblGrid>
                <a:gridCol w="1907704">
                  <a:extLst>
                    <a:ext uri="{9D8B030D-6E8A-4147-A177-3AD203B41FA5}">
                      <a16:colId xmlns:a16="http://schemas.microsoft.com/office/drawing/2014/main" val="205826053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579093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98885189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047663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7689038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2555676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12122348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9177925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46910203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788073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357862342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3784947328"/>
                    </a:ext>
                  </a:extLst>
                </a:gridCol>
                <a:gridCol w="590993">
                  <a:extLst>
                    <a:ext uri="{9D8B030D-6E8A-4147-A177-3AD203B41FA5}">
                      <a16:colId xmlns:a16="http://schemas.microsoft.com/office/drawing/2014/main" val="2577530551"/>
                    </a:ext>
                  </a:extLst>
                </a:gridCol>
              </a:tblGrid>
              <a:tr h="938764"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Анализ валового сборов и урожайности зерна в 2017-2019 годах,                                     план 2020 г. (в весе после доработки)</a:t>
                      </a:r>
                    </a:p>
                  </a:txBody>
                  <a:tcPr marL="6931" marR="6931" marT="693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67182"/>
                  </a:ext>
                </a:extLst>
              </a:tr>
              <a:tr h="5738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Валовой сбор зерна, тонн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Урожайность, ц/га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066724"/>
                  </a:ext>
                </a:extLst>
              </a:tr>
              <a:tr h="658546"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 к 2019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 г. план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 к 2020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+,- к 2019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2021г. план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+,- к 2020 г.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455852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3533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4531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128,3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4598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31,1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+3,3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+0,6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297729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4159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7301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6851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93,8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7938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115,9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34,6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+5,5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36,6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+2,0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113897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4404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5222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7568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144,9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7416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32,0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43,5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+11,5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44,1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+0,6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67014"/>
                  </a:ext>
                </a:extLst>
              </a:tr>
              <a:tr h="441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Дзержинского»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5245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7508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8373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8400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42,2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+6,8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47,5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968658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1951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2637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2688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101,9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2990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111,2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32,4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+1,2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32,6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+0,2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14147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Суворова»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4111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7518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10172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135,3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10534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103,6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+12,5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+0,1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44212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Ф-л "Павлово-Агро"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1729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2724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4695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172,3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4625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43,2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+12,4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41,7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-1,5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93332"/>
                  </a:ext>
                </a:extLst>
              </a:tr>
              <a:tr h="3301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1585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2313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2862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123,7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2980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104,1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23,3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+3,7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27,3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+4,0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36740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ОАО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5355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10670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11986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112,3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11485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38,3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40,2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+1,9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41,4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+1,2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6747"/>
                  </a:ext>
                </a:extLst>
              </a:tr>
              <a:tr h="441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1450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2927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2706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2279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84,2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18,5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+4,1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717655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2403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3745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4818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128,7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4405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91,4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35,6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+7,8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-0,3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06879"/>
                  </a:ext>
                </a:extLst>
              </a:tr>
              <a:tr h="336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Филиал ИООО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Белдан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>
                          <a:effectLst/>
                          <a:latin typeface="Times New Roman" panose="02020603050405020304" pitchFamily="18" charset="0"/>
                        </a:rPr>
                        <a:t>7384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10054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12270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13755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112,1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31,8</a:t>
                      </a:r>
                      <a:endParaRPr lang="ru-BY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+2,5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33,1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+1,3</a:t>
                      </a:r>
                      <a:endParaRPr lang="ru-BY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02326"/>
                  </a:ext>
                </a:extLst>
              </a:tr>
              <a:tr h="441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42942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BY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68659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81197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118,3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81405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BY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31,1</a:t>
                      </a: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36,4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+5,3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37,9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+1,3</a:t>
                      </a:r>
                      <a:endParaRPr lang="ru-BY" sz="15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1" marR="6931" marT="6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892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3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FE4D39D-2E21-4538-8FF9-A09AC3761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418845"/>
              </p:ext>
            </p:extLst>
          </p:nvPr>
        </p:nvGraphicFramePr>
        <p:xfrm>
          <a:off x="0" y="0"/>
          <a:ext cx="9144000" cy="6858004"/>
        </p:xfrm>
        <a:graphic>
          <a:graphicData uri="http://schemas.openxmlformats.org/drawingml/2006/table">
            <a:tbl>
              <a:tblPr/>
              <a:tblGrid>
                <a:gridCol w="2345706">
                  <a:extLst>
                    <a:ext uri="{9D8B030D-6E8A-4147-A177-3AD203B41FA5}">
                      <a16:colId xmlns:a16="http://schemas.microsoft.com/office/drawing/2014/main" val="414200956"/>
                    </a:ext>
                  </a:extLst>
                </a:gridCol>
                <a:gridCol w="834248">
                  <a:extLst>
                    <a:ext uri="{9D8B030D-6E8A-4147-A177-3AD203B41FA5}">
                      <a16:colId xmlns:a16="http://schemas.microsoft.com/office/drawing/2014/main" val="1203315939"/>
                    </a:ext>
                  </a:extLst>
                </a:gridCol>
                <a:gridCol w="804802">
                  <a:extLst>
                    <a:ext uri="{9D8B030D-6E8A-4147-A177-3AD203B41FA5}">
                      <a16:colId xmlns:a16="http://schemas.microsoft.com/office/drawing/2014/main" val="457659645"/>
                    </a:ext>
                  </a:extLst>
                </a:gridCol>
                <a:gridCol w="814617">
                  <a:extLst>
                    <a:ext uri="{9D8B030D-6E8A-4147-A177-3AD203B41FA5}">
                      <a16:colId xmlns:a16="http://schemas.microsoft.com/office/drawing/2014/main" val="2880995289"/>
                    </a:ext>
                  </a:extLst>
                </a:gridCol>
                <a:gridCol w="641225">
                  <a:extLst>
                    <a:ext uri="{9D8B030D-6E8A-4147-A177-3AD203B41FA5}">
                      <a16:colId xmlns:a16="http://schemas.microsoft.com/office/drawing/2014/main" val="1663028906"/>
                    </a:ext>
                  </a:extLst>
                </a:gridCol>
                <a:gridCol w="1046898">
                  <a:extLst>
                    <a:ext uri="{9D8B030D-6E8A-4147-A177-3AD203B41FA5}">
                      <a16:colId xmlns:a16="http://schemas.microsoft.com/office/drawing/2014/main" val="3754304694"/>
                    </a:ext>
                  </a:extLst>
                </a:gridCol>
                <a:gridCol w="968381">
                  <a:extLst>
                    <a:ext uri="{9D8B030D-6E8A-4147-A177-3AD203B41FA5}">
                      <a16:colId xmlns:a16="http://schemas.microsoft.com/office/drawing/2014/main" val="2025437278"/>
                    </a:ext>
                  </a:extLst>
                </a:gridCol>
                <a:gridCol w="654311">
                  <a:extLst>
                    <a:ext uri="{9D8B030D-6E8A-4147-A177-3AD203B41FA5}">
                      <a16:colId xmlns:a16="http://schemas.microsoft.com/office/drawing/2014/main" val="3451863535"/>
                    </a:ext>
                  </a:extLst>
                </a:gridCol>
                <a:gridCol w="1033812">
                  <a:extLst>
                    <a:ext uri="{9D8B030D-6E8A-4147-A177-3AD203B41FA5}">
                      <a16:colId xmlns:a16="http://schemas.microsoft.com/office/drawing/2014/main" val="3753188987"/>
                    </a:ext>
                  </a:extLst>
                </a:gridCol>
              </a:tblGrid>
              <a:tr h="1002741">
                <a:tc gridSpan="9">
                  <a:txBody>
                    <a:bodyPr/>
                    <a:lstStyle/>
                    <a:p>
                      <a:pPr algn="ctr" fontAlgn="t"/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Информация о подъеме зяби сельскохозяйственными организациями Слонимского района  под яровой сев 2020 и 2021 года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101515"/>
                  </a:ext>
                </a:extLst>
              </a:tr>
              <a:tr h="58387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Вспахано зяби на 1 декабря, 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% к уровню 2019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+,- к 2019 году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Вспахано зяби на 19 февраля 2020,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Вспахано зяби на 18 февраля 2021,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+,- к 2020 году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вспахано после 1 декабря 2020 года,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411051"/>
                  </a:ext>
                </a:extLst>
              </a:tr>
              <a:tr h="69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99556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705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837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1024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542023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902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1356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454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1562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1805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449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198712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1085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1285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1289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1308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324289"/>
                  </a:ext>
                </a:extLst>
              </a:tr>
              <a:tr h="505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Дзержинского»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1176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1160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1722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1324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-398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264521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424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391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535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515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063739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Суворова»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1340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1720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380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1659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1978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208153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Ф-л "Павлово-Агро"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1473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1431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-42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1712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1520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-192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377403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593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916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323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784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990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814446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ОАО "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1556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1820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264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2395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-105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029828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477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1080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226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603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726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1132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554420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931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1093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1149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1127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-22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375656"/>
                  </a:ext>
                </a:extLst>
              </a:tr>
              <a:tr h="34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Филиал ИООО "</a:t>
                      </a:r>
                      <a:r>
                        <a:rPr lang="ru-RU" sz="16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Белдан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1232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1898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666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1650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1898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438812"/>
                  </a:ext>
                </a:extLst>
              </a:tr>
              <a:tr h="304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11894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15135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3241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16125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17016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891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1881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239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90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6CD26ED-DA5F-42C5-8DB2-6D5DB210E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948705"/>
              </p:ext>
            </p:extLst>
          </p:nvPr>
        </p:nvGraphicFramePr>
        <p:xfrm>
          <a:off x="0" y="-1"/>
          <a:ext cx="9143998" cy="6880482"/>
        </p:xfrm>
        <a:graphic>
          <a:graphicData uri="http://schemas.openxmlformats.org/drawingml/2006/table">
            <a:tbl>
              <a:tblPr/>
              <a:tblGrid>
                <a:gridCol w="1975964">
                  <a:extLst>
                    <a:ext uri="{9D8B030D-6E8A-4147-A177-3AD203B41FA5}">
                      <a16:colId xmlns:a16="http://schemas.microsoft.com/office/drawing/2014/main" val="4105128478"/>
                    </a:ext>
                  </a:extLst>
                </a:gridCol>
                <a:gridCol w="587002">
                  <a:extLst>
                    <a:ext uri="{9D8B030D-6E8A-4147-A177-3AD203B41FA5}">
                      <a16:colId xmlns:a16="http://schemas.microsoft.com/office/drawing/2014/main" val="298211731"/>
                    </a:ext>
                  </a:extLst>
                </a:gridCol>
                <a:gridCol w="628340">
                  <a:extLst>
                    <a:ext uri="{9D8B030D-6E8A-4147-A177-3AD203B41FA5}">
                      <a16:colId xmlns:a16="http://schemas.microsoft.com/office/drawing/2014/main" val="3863979427"/>
                    </a:ext>
                  </a:extLst>
                </a:gridCol>
                <a:gridCol w="628340">
                  <a:extLst>
                    <a:ext uri="{9D8B030D-6E8A-4147-A177-3AD203B41FA5}">
                      <a16:colId xmlns:a16="http://schemas.microsoft.com/office/drawing/2014/main" val="1379971456"/>
                    </a:ext>
                  </a:extLst>
                </a:gridCol>
                <a:gridCol w="628340">
                  <a:extLst>
                    <a:ext uri="{9D8B030D-6E8A-4147-A177-3AD203B41FA5}">
                      <a16:colId xmlns:a16="http://schemas.microsoft.com/office/drawing/2014/main" val="2708687554"/>
                    </a:ext>
                  </a:extLst>
                </a:gridCol>
                <a:gridCol w="628340">
                  <a:extLst>
                    <a:ext uri="{9D8B030D-6E8A-4147-A177-3AD203B41FA5}">
                      <a16:colId xmlns:a16="http://schemas.microsoft.com/office/drawing/2014/main" val="3377422337"/>
                    </a:ext>
                  </a:extLst>
                </a:gridCol>
                <a:gridCol w="545663">
                  <a:extLst>
                    <a:ext uri="{9D8B030D-6E8A-4147-A177-3AD203B41FA5}">
                      <a16:colId xmlns:a16="http://schemas.microsoft.com/office/drawing/2014/main" val="1026328080"/>
                    </a:ext>
                  </a:extLst>
                </a:gridCol>
                <a:gridCol w="537396">
                  <a:extLst>
                    <a:ext uri="{9D8B030D-6E8A-4147-A177-3AD203B41FA5}">
                      <a16:colId xmlns:a16="http://schemas.microsoft.com/office/drawing/2014/main" val="4134409253"/>
                    </a:ext>
                  </a:extLst>
                </a:gridCol>
                <a:gridCol w="529127">
                  <a:extLst>
                    <a:ext uri="{9D8B030D-6E8A-4147-A177-3AD203B41FA5}">
                      <a16:colId xmlns:a16="http://schemas.microsoft.com/office/drawing/2014/main" val="3313074848"/>
                    </a:ext>
                  </a:extLst>
                </a:gridCol>
                <a:gridCol w="551176">
                  <a:extLst>
                    <a:ext uri="{9D8B030D-6E8A-4147-A177-3AD203B41FA5}">
                      <a16:colId xmlns:a16="http://schemas.microsoft.com/office/drawing/2014/main" val="1826223639"/>
                    </a:ext>
                  </a:extLst>
                </a:gridCol>
                <a:gridCol w="705504">
                  <a:extLst>
                    <a:ext uri="{9D8B030D-6E8A-4147-A177-3AD203B41FA5}">
                      <a16:colId xmlns:a16="http://schemas.microsoft.com/office/drawing/2014/main" val="3024419803"/>
                    </a:ext>
                  </a:extLst>
                </a:gridCol>
                <a:gridCol w="702748">
                  <a:extLst>
                    <a:ext uri="{9D8B030D-6E8A-4147-A177-3AD203B41FA5}">
                      <a16:colId xmlns:a16="http://schemas.microsoft.com/office/drawing/2014/main" val="4258005848"/>
                    </a:ext>
                  </a:extLst>
                </a:gridCol>
                <a:gridCol w="496058">
                  <a:extLst>
                    <a:ext uri="{9D8B030D-6E8A-4147-A177-3AD203B41FA5}">
                      <a16:colId xmlns:a16="http://schemas.microsoft.com/office/drawing/2014/main" val="4032186556"/>
                    </a:ext>
                  </a:extLst>
                </a:gridCol>
              </a:tblGrid>
              <a:tr h="804898">
                <a:tc gridSpan="13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Анализ валового сборов и урожайности рапса в 2017-2020 годах, </a:t>
                      </a:r>
                    </a:p>
                    <a:p>
                      <a:pPr algn="ctr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план 2021 г. (в весе после доработки)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66614"/>
                  </a:ext>
                </a:extLst>
              </a:tr>
              <a:tr h="60718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Валовой сбор </a:t>
                      </a:r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маслосемян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тонн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Урожайность, ц/га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973589"/>
                  </a:ext>
                </a:extLst>
              </a:tr>
              <a:tr h="662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2021 г.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+,- к 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2021 г.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+,- к 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440060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-4,3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15893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"Драпово"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50786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29890"/>
                  </a:ext>
                </a:extLst>
              </a:tr>
              <a:tr h="4301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Дзержинского»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38992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04343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Суворова»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776429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Ф-л "Павлово-Агро"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93595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-36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404294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1699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37474"/>
                  </a:ext>
                </a:extLst>
              </a:tr>
              <a:tr h="4419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41000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-1,2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70490"/>
                  </a:ext>
                </a:extLst>
              </a:tr>
              <a:tr h="3563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Филиал ИООО "Белдан"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4532"/>
                  </a:ext>
                </a:extLst>
              </a:tr>
              <a:tr h="3695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6490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368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16DA6EC-1BF0-4D10-A85C-6772F7BC7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97559"/>
              </p:ext>
            </p:extLst>
          </p:nvPr>
        </p:nvGraphicFramePr>
        <p:xfrm>
          <a:off x="0" y="0"/>
          <a:ext cx="9143997" cy="6669359"/>
        </p:xfrm>
        <a:graphic>
          <a:graphicData uri="http://schemas.openxmlformats.org/drawingml/2006/table">
            <a:tbl>
              <a:tblPr/>
              <a:tblGrid>
                <a:gridCol w="1691680">
                  <a:extLst>
                    <a:ext uri="{9D8B030D-6E8A-4147-A177-3AD203B41FA5}">
                      <a16:colId xmlns:a16="http://schemas.microsoft.com/office/drawing/2014/main" val="3254271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2034617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24146745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8336648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430615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357798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60123417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0509967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6216694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61171531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881691419"/>
                    </a:ext>
                  </a:extLst>
                </a:gridCol>
                <a:gridCol w="727830">
                  <a:extLst>
                    <a:ext uri="{9D8B030D-6E8A-4147-A177-3AD203B41FA5}">
                      <a16:colId xmlns:a16="http://schemas.microsoft.com/office/drawing/2014/main" val="2287093422"/>
                    </a:ext>
                  </a:extLst>
                </a:gridCol>
                <a:gridCol w="531799">
                  <a:extLst>
                    <a:ext uri="{9D8B030D-6E8A-4147-A177-3AD203B41FA5}">
                      <a16:colId xmlns:a16="http://schemas.microsoft.com/office/drawing/2014/main" val="4106004444"/>
                    </a:ext>
                  </a:extLst>
                </a:gridCol>
              </a:tblGrid>
              <a:tr h="1221175">
                <a:tc gridSpan="13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Анализ валового сбора  и урожайности сахарной свеклы в 2017-2020 годах, план 2021 г. (чистый вес)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52511"/>
                  </a:ext>
                </a:extLst>
              </a:tr>
              <a:tr h="12532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Валовой сбор свеклы, тыс. тонн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Урожайность, ц/га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84693"/>
                  </a:ext>
                </a:extLst>
              </a:tr>
              <a:tr h="12253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2021 г.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+,- к 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2021 г.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+,- к 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584756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Дзержинского»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11,47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15,82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4,12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382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527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076722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«Им. Суворова»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16,72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21,73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072659"/>
                  </a:ext>
                </a:extLst>
              </a:tr>
              <a:tr h="7355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ОАО "</a:t>
                      </a:r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13,50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18,81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6,68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8,32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352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732470"/>
                  </a:ext>
                </a:extLst>
              </a:tr>
              <a:tr h="7628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41,69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85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45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12911"/>
              </p:ext>
            </p:extLst>
          </p:nvPr>
        </p:nvGraphicFramePr>
        <p:xfrm>
          <a:off x="1" y="740384"/>
          <a:ext cx="9144001" cy="6117615"/>
        </p:xfrm>
        <a:graphic>
          <a:graphicData uri="http://schemas.openxmlformats.org/drawingml/2006/table">
            <a:tbl>
              <a:tblPr/>
              <a:tblGrid>
                <a:gridCol w="2706625">
                  <a:extLst>
                    <a:ext uri="{9D8B030D-6E8A-4147-A177-3AD203B41FA5}">
                      <a16:colId xmlns:a16="http://schemas.microsoft.com/office/drawing/2014/main" val="1024570666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991147401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83990180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06486822"/>
                    </a:ext>
                  </a:extLst>
                </a:gridCol>
                <a:gridCol w="1096102">
                  <a:extLst>
                    <a:ext uri="{9D8B030D-6E8A-4147-A177-3AD203B41FA5}">
                      <a16:colId xmlns:a16="http://schemas.microsoft.com/office/drawing/2014/main" val="287208978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59638168"/>
                    </a:ext>
                  </a:extLst>
                </a:gridCol>
                <a:gridCol w="1187626">
                  <a:extLst>
                    <a:ext uri="{9D8B030D-6E8A-4147-A177-3AD203B41FA5}">
                      <a16:colId xmlns:a16="http://schemas.microsoft.com/office/drawing/2014/main" val="1804274139"/>
                    </a:ext>
                  </a:extLst>
                </a:gridCol>
              </a:tblGrid>
              <a:tr h="79086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Заготовлено в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расчете на 1 условную голову скота, </a:t>
                      </a:r>
                      <a:r>
                        <a:rPr lang="ru-RU" sz="1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ц.к.ед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159762"/>
                  </a:ext>
                </a:extLst>
              </a:tr>
              <a:tr h="7908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  <a:endParaRPr lang="ru-RU" sz="2000" dirty="0"/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endParaRPr lang="ru-RU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endParaRPr lang="ru-RU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 +,- к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+,- к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101369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«Мижевичи»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999509"/>
                  </a:ext>
                </a:extLst>
              </a:tr>
              <a:tr h="39114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«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836132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«Дружба – Агро»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6540"/>
                  </a:ext>
                </a:extLst>
              </a:tr>
              <a:tr h="57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«Им. Дзержинского»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08896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«Василевичи»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951372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«Им. Суворова»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63557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ф-л «Павлово – Агро»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975177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«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95364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«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20155"/>
                  </a:ext>
                </a:extLst>
              </a:tr>
              <a:tr h="36748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«Новодевятковичи»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864617"/>
                  </a:ext>
                </a:extLst>
              </a:tr>
              <a:tr h="32224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РУСП «Победитель»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76834"/>
                  </a:ext>
                </a:extLst>
              </a:tr>
              <a:tr h="62178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22440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31640" y="211286"/>
            <a:ext cx="68407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>Анализ заготовки травяных кормов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64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A594C36-D5A7-4EAC-A61A-43A7986DA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57091"/>
              </p:ext>
            </p:extLst>
          </p:nvPr>
        </p:nvGraphicFramePr>
        <p:xfrm>
          <a:off x="179512" y="188640"/>
          <a:ext cx="8964488" cy="720080"/>
        </p:xfrm>
        <a:graphic>
          <a:graphicData uri="http://schemas.openxmlformats.org/drawingml/2006/table">
            <a:tbl>
              <a:tblPr/>
              <a:tblGrid>
                <a:gridCol w="8964488">
                  <a:extLst>
                    <a:ext uri="{9D8B030D-6E8A-4147-A177-3AD203B41FA5}">
                      <a16:colId xmlns:a16="http://schemas.microsoft.com/office/drawing/2014/main" val="386815522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Анализ посевных площадей и урожайность кукурузы на з/м и силос в   сельскохозяйственных организациях Слонимского района в 2018-2020 гг.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44099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9D34C77-A31C-409D-AC7C-974EA461D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99992"/>
              </p:ext>
            </p:extLst>
          </p:nvPr>
        </p:nvGraphicFramePr>
        <p:xfrm>
          <a:off x="0" y="1052736"/>
          <a:ext cx="9143999" cy="5805267"/>
        </p:xfrm>
        <a:graphic>
          <a:graphicData uri="http://schemas.openxmlformats.org/drawingml/2006/table">
            <a:tbl>
              <a:tblPr/>
              <a:tblGrid>
                <a:gridCol w="1794244">
                  <a:extLst>
                    <a:ext uri="{9D8B030D-6E8A-4147-A177-3AD203B41FA5}">
                      <a16:colId xmlns:a16="http://schemas.microsoft.com/office/drawing/2014/main" val="3578225616"/>
                    </a:ext>
                  </a:extLst>
                </a:gridCol>
                <a:gridCol w="637953">
                  <a:extLst>
                    <a:ext uri="{9D8B030D-6E8A-4147-A177-3AD203B41FA5}">
                      <a16:colId xmlns:a16="http://schemas.microsoft.com/office/drawing/2014/main" val="2059901317"/>
                    </a:ext>
                  </a:extLst>
                </a:gridCol>
                <a:gridCol w="584791">
                  <a:extLst>
                    <a:ext uri="{9D8B030D-6E8A-4147-A177-3AD203B41FA5}">
                      <a16:colId xmlns:a16="http://schemas.microsoft.com/office/drawing/2014/main" val="3413569523"/>
                    </a:ext>
                  </a:extLst>
                </a:gridCol>
                <a:gridCol w="637953">
                  <a:extLst>
                    <a:ext uri="{9D8B030D-6E8A-4147-A177-3AD203B41FA5}">
                      <a16:colId xmlns:a16="http://schemas.microsoft.com/office/drawing/2014/main" val="1951989332"/>
                    </a:ext>
                  </a:extLst>
                </a:gridCol>
                <a:gridCol w="637953">
                  <a:extLst>
                    <a:ext uri="{9D8B030D-6E8A-4147-A177-3AD203B41FA5}">
                      <a16:colId xmlns:a16="http://schemas.microsoft.com/office/drawing/2014/main" val="836084285"/>
                    </a:ext>
                  </a:extLst>
                </a:gridCol>
                <a:gridCol w="584791">
                  <a:extLst>
                    <a:ext uri="{9D8B030D-6E8A-4147-A177-3AD203B41FA5}">
                      <a16:colId xmlns:a16="http://schemas.microsoft.com/office/drawing/2014/main" val="2189632353"/>
                    </a:ext>
                  </a:extLst>
                </a:gridCol>
                <a:gridCol w="637953">
                  <a:extLst>
                    <a:ext uri="{9D8B030D-6E8A-4147-A177-3AD203B41FA5}">
                      <a16:colId xmlns:a16="http://schemas.microsoft.com/office/drawing/2014/main" val="3233554050"/>
                    </a:ext>
                  </a:extLst>
                </a:gridCol>
                <a:gridCol w="637953">
                  <a:extLst>
                    <a:ext uri="{9D8B030D-6E8A-4147-A177-3AD203B41FA5}">
                      <a16:colId xmlns:a16="http://schemas.microsoft.com/office/drawing/2014/main" val="4276933149"/>
                    </a:ext>
                  </a:extLst>
                </a:gridCol>
                <a:gridCol w="598082">
                  <a:extLst>
                    <a:ext uri="{9D8B030D-6E8A-4147-A177-3AD203B41FA5}">
                      <a16:colId xmlns:a16="http://schemas.microsoft.com/office/drawing/2014/main" val="1666449591"/>
                    </a:ext>
                  </a:extLst>
                </a:gridCol>
                <a:gridCol w="584791">
                  <a:extLst>
                    <a:ext uri="{9D8B030D-6E8A-4147-A177-3AD203B41FA5}">
                      <a16:colId xmlns:a16="http://schemas.microsoft.com/office/drawing/2014/main" val="4187062455"/>
                    </a:ext>
                  </a:extLst>
                </a:gridCol>
                <a:gridCol w="584791">
                  <a:extLst>
                    <a:ext uri="{9D8B030D-6E8A-4147-A177-3AD203B41FA5}">
                      <a16:colId xmlns:a16="http://schemas.microsoft.com/office/drawing/2014/main" val="2884242538"/>
                    </a:ext>
                  </a:extLst>
                </a:gridCol>
                <a:gridCol w="611372">
                  <a:extLst>
                    <a:ext uri="{9D8B030D-6E8A-4147-A177-3AD203B41FA5}">
                      <a16:colId xmlns:a16="http://schemas.microsoft.com/office/drawing/2014/main" val="2530138269"/>
                    </a:ext>
                  </a:extLst>
                </a:gridCol>
                <a:gridCol w="611372">
                  <a:extLst>
                    <a:ext uri="{9D8B030D-6E8A-4147-A177-3AD203B41FA5}">
                      <a16:colId xmlns:a16="http://schemas.microsoft.com/office/drawing/2014/main" val="488449956"/>
                    </a:ext>
                  </a:extLst>
                </a:gridCol>
              </a:tblGrid>
              <a:tr h="5191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среднем за 3 года (2018 -2020 г.)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367730"/>
                  </a:ext>
                </a:extLst>
              </a:tr>
              <a:tr h="84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Убороч-ная</a:t>
                      </a: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сбор, тонн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Урожай-</a:t>
                      </a:r>
                      <a:r>
                        <a:rPr lang="ru-RU" sz="105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ность</a:t>
                      </a: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ц/га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Убороч-ная</a:t>
                      </a: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сбор, тонн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Урожай-</a:t>
                      </a:r>
                      <a:r>
                        <a:rPr lang="ru-RU" sz="105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ность</a:t>
                      </a: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ц/га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Убороч-ная</a:t>
                      </a: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сбор, тонн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Урожай-</a:t>
                      </a:r>
                      <a:r>
                        <a:rPr lang="ru-RU" sz="105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ность</a:t>
                      </a: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ц/га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Убороч-ная площадь,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Валовой сбор, тонн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Урожай-ность, ц/га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723411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222667"/>
                  </a:ext>
                </a:extLst>
              </a:tr>
              <a:tr h="2897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247572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Драпово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73689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226037"/>
                  </a:ext>
                </a:extLst>
              </a:tr>
              <a:tr h="519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«Им. Дзержинского»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400524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42979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«Им. Суворова»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386246"/>
                  </a:ext>
                </a:extLst>
              </a:tr>
              <a:tr h="519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 "Павлово-Агро"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993101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244898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969666"/>
                  </a:ext>
                </a:extLst>
              </a:tr>
              <a:tr h="519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706285"/>
                  </a:ext>
                </a:extLst>
              </a:tr>
              <a:tr h="2645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26950"/>
                  </a:ext>
                </a:extLst>
              </a:tr>
              <a:tr h="47866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району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118545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178508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197537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494590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847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5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Анализ </a:t>
            </a:r>
            <a:r>
              <a:rPr lang="ru-RU" sz="2400" b="1" kern="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перезалужения</a:t>
            </a: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в 2016-2020 гг.</a:t>
            </a: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4F26895-6C25-4A4F-97B3-DA2390788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067718"/>
              </p:ext>
            </p:extLst>
          </p:nvPr>
        </p:nvGraphicFramePr>
        <p:xfrm>
          <a:off x="0" y="980728"/>
          <a:ext cx="9144000" cy="5877273"/>
        </p:xfrm>
        <a:graphic>
          <a:graphicData uri="http://schemas.openxmlformats.org/drawingml/2006/table">
            <a:tbl>
              <a:tblPr/>
              <a:tblGrid>
                <a:gridCol w="1423054">
                  <a:extLst>
                    <a:ext uri="{9D8B030D-6E8A-4147-A177-3AD203B41FA5}">
                      <a16:colId xmlns:a16="http://schemas.microsoft.com/office/drawing/2014/main" val="352938121"/>
                    </a:ext>
                  </a:extLst>
                </a:gridCol>
                <a:gridCol w="376344">
                  <a:extLst>
                    <a:ext uri="{9D8B030D-6E8A-4147-A177-3AD203B41FA5}">
                      <a16:colId xmlns:a16="http://schemas.microsoft.com/office/drawing/2014/main" val="3706502768"/>
                    </a:ext>
                  </a:extLst>
                </a:gridCol>
                <a:gridCol w="341062">
                  <a:extLst>
                    <a:ext uri="{9D8B030D-6E8A-4147-A177-3AD203B41FA5}">
                      <a16:colId xmlns:a16="http://schemas.microsoft.com/office/drawing/2014/main" val="3419088124"/>
                    </a:ext>
                  </a:extLst>
                </a:gridCol>
                <a:gridCol w="343308">
                  <a:extLst>
                    <a:ext uri="{9D8B030D-6E8A-4147-A177-3AD203B41FA5}">
                      <a16:colId xmlns:a16="http://schemas.microsoft.com/office/drawing/2014/main" val="406733231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41683502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0403059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35853503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9957924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36175827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43938962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678082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64520834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58677305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6397363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99694557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54578448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13533067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70870165"/>
                    </a:ext>
                  </a:extLst>
                </a:gridCol>
                <a:gridCol w="755576">
                  <a:extLst>
                    <a:ext uri="{9D8B030D-6E8A-4147-A177-3AD203B41FA5}">
                      <a16:colId xmlns:a16="http://schemas.microsoft.com/office/drawing/2014/main" val="1501242922"/>
                    </a:ext>
                  </a:extLst>
                </a:gridCol>
              </a:tblGrid>
              <a:tr h="4617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2016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2017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2018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2019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Перезалужение в 2020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Перезалужено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      5  лет, 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среднем за год, 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площади улучшенных луговых угодий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103918"/>
                  </a:ext>
                </a:extLst>
              </a:tr>
              <a:tr h="138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296867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39814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Драпово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34204"/>
                  </a:ext>
                </a:extLst>
              </a:tr>
              <a:tr h="379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828985"/>
                  </a:ext>
                </a:extLst>
              </a:tr>
              <a:tr h="392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"Им. Дзержинского"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246289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60661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"Им. Суворова"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33688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ф-л "Павлово-Агро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132356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КСУП "</a:t>
                      </a:r>
                      <a:r>
                        <a:rPr lang="ru-RU" sz="11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43633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Сеньковщина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46341"/>
                  </a:ext>
                </a:extLst>
              </a:tr>
              <a:tr h="385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38275"/>
                  </a:ext>
                </a:extLst>
              </a:tr>
              <a:tr h="342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864772"/>
                  </a:ext>
                </a:extLst>
              </a:tr>
              <a:tr h="316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25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02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CF5C523-C927-425E-9A69-9A21EC20D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73013"/>
              </p:ext>
            </p:extLst>
          </p:nvPr>
        </p:nvGraphicFramePr>
        <p:xfrm>
          <a:off x="22990" y="751820"/>
          <a:ext cx="9121011" cy="6106176"/>
        </p:xfrm>
        <a:graphic>
          <a:graphicData uri="http://schemas.openxmlformats.org/drawingml/2006/table">
            <a:tbl>
              <a:tblPr/>
              <a:tblGrid>
                <a:gridCol w="1720602">
                  <a:extLst>
                    <a:ext uri="{9D8B030D-6E8A-4147-A177-3AD203B41FA5}">
                      <a16:colId xmlns:a16="http://schemas.microsoft.com/office/drawing/2014/main" val="3908753370"/>
                    </a:ext>
                  </a:extLst>
                </a:gridCol>
                <a:gridCol w="472561">
                  <a:extLst>
                    <a:ext uri="{9D8B030D-6E8A-4147-A177-3AD203B41FA5}">
                      <a16:colId xmlns:a16="http://schemas.microsoft.com/office/drawing/2014/main" val="1701912760"/>
                    </a:ext>
                  </a:extLst>
                </a:gridCol>
                <a:gridCol w="460442">
                  <a:extLst>
                    <a:ext uri="{9D8B030D-6E8A-4147-A177-3AD203B41FA5}">
                      <a16:colId xmlns:a16="http://schemas.microsoft.com/office/drawing/2014/main" val="3097651369"/>
                    </a:ext>
                  </a:extLst>
                </a:gridCol>
                <a:gridCol w="472561">
                  <a:extLst>
                    <a:ext uri="{9D8B030D-6E8A-4147-A177-3AD203B41FA5}">
                      <a16:colId xmlns:a16="http://schemas.microsoft.com/office/drawing/2014/main" val="1595552366"/>
                    </a:ext>
                  </a:extLst>
                </a:gridCol>
                <a:gridCol w="472561">
                  <a:extLst>
                    <a:ext uri="{9D8B030D-6E8A-4147-A177-3AD203B41FA5}">
                      <a16:colId xmlns:a16="http://schemas.microsoft.com/office/drawing/2014/main" val="2468362310"/>
                    </a:ext>
                  </a:extLst>
                </a:gridCol>
                <a:gridCol w="472561">
                  <a:extLst>
                    <a:ext uri="{9D8B030D-6E8A-4147-A177-3AD203B41FA5}">
                      <a16:colId xmlns:a16="http://schemas.microsoft.com/office/drawing/2014/main" val="479092366"/>
                    </a:ext>
                  </a:extLst>
                </a:gridCol>
                <a:gridCol w="454384">
                  <a:extLst>
                    <a:ext uri="{9D8B030D-6E8A-4147-A177-3AD203B41FA5}">
                      <a16:colId xmlns:a16="http://schemas.microsoft.com/office/drawing/2014/main" val="179927320"/>
                    </a:ext>
                  </a:extLst>
                </a:gridCol>
                <a:gridCol w="387742">
                  <a:extLst>
                    <a:ext uri="{9D8B030D-6E8A-4147-A177-3AD203B41FA5}">
                      <a16:colId xmlns:a16="http://schemas.microsoft.com/office/drawing/2014/main" val="1447715451"/>
                    </a:ext>
                  </a:extLst>
                </a:gridCol>
                <a:gridCol w="460442">
                  <a:extLst>
                    <a:ext uri="{9D8B030D-6E8A-4147-A177-3AD203B41FA5}">
                      <a16:colId xmlns:a16="http://schemas.microsoft.com/office/drawing/2014/main" val="688991006"/>
                    </a:ext>
                  </a:extLst>
                </a:gridCol>
                <a:gridCol w="496793">
                  <a:extLst>
                    <a:ext uri="{9D8B030D-6E8A-4147-A177-3AD203B41FA5}">
                      <a16:colId xmlns:a16="http://schemas.microsoft.com/office/drawing/2014/main" val="598720500"/>
                    </a:ext>
                  </a:extLst>
                </a:gridCol>
                <a:gridCol w="499823">
                  <a:extLst>
                    <a:ext uri="{9D8B030D-6E8A-4147-A177-3AD203B41FA5}">
                      <a16:colId xmlns:a16="http://schemas.microsoft.com/office/drawing/2014/main" val="3729033428"/>
                    </a:ext>
                  </a:extLst>
                </a:gridCol>
                <a:gridCol w="496793">
                  <a:extLst>
                    <a:ext uri="{9D8B030D-6E8A-4147-A177-3AD203B41FA5}">
                      <a16:colId xmlns:a16="http://schemas.microsoft.com/office/drawing/2014/main" val="641151703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752320088"/>
                    </a:ext>
                  </a:extLst>
                </a:gridCol>
                <a:gridCol w="436209">
                  <a:extLst>
                    <a:ext uri="{9D8B030D-6E8A-4147-A177-3AD203B41FA5}">
                      <a16:colId xmlns:a16="http://schemas.microsoft.com/office/drawing/2014/main" val="4006787183"/>
                    </a:ext>
                  </a:extLst>
                </a:gridCol>
                <a:gridCol w="399858">
                  <a:extLst>
                    <a:ext uri="{9D8B030D-6E8A-4147-A177-3AD203B41FA5}">
                      <a16:colId xmlns:a16="http://schemas.microsoft.com/office/drawing/2014/main" val="3144593419"/>
                    </a:ext>
                  </a:extLst>
                </a:gridCol>
                <a:gridCol w="399858">
                  <a:extLst>
                    <a:ext uri="{9D8B030D-6E8A-4147-A177-3AD203B41FA5}">
                      <a16:colId xmlns:a16="http://schemas.microsoft.com/office/drawing/2014/main" val="4136952601"/>
                    </a:ext>
                  </a:extLst>
                </a:gridCol>
                <a:gridCol w="581612">
                  <a:extLst>
                    <a:ext uri="{9D8B030D-6E8A-4147-A177-3AD203B41FA5}">
                      <a16:colId xmlns:a16="http://schemas.microsoft.com/office/drawing/2014/main" val="3740630565"/>
                    </a:ext>
                  </a:extLst>
                </a:gridCol>
              </a:tblGrid>
              <a:tr h="7479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Подсеяно многолетних трав в 2018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Подсеяно многолетних трав в 2019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Подсеяно многолетних трав в 2020 году: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+,- к 2019 году, га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621640"/>
                  </a:ext>
                </a:extLst>
              </a:tr>
              <a:tr h="1123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План, </a:t>
                      </a:r>
                      <a:b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Факт, </a:t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плану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т.ч. бобовые и б/з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к подсеву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План,</a:t>
                      </a:r>
                      <a:b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Факт, </a:t>
                      </a:r>
                      <a:b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к плану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т.ч. бобовые и б/з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 к подсеву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План,</a:t>
                      </a:r>
                      <a:b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 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Факт, </a:t>
                      </a:r>
                      <a:b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% к плану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в т.ч. бобовые и б/з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% к подсеву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629059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49440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"Драпово"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39398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085977"/>
                  </a:ext>
                </a:extLst>
              </a:tr>
              <a:tr h="4377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им. Дзержинского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97300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150590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им. Суворова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89481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Ф-л "Павлово-Агро"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97503"/>
                  </a:ext>
                </a:extLst>
              </a:tr>
              <a:tr h="4377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"Деревновский"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36295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44704"/>
                  </a:ext>
                </a:extLst>
              </a:tr>
              <a:tr h="587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78739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282465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по району: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3800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2973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3416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3188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3637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3238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2955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35711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203155-71F2-4C90-A196-573CC94B2F98}"/>
              </a:ext>
            </a:extLst>
          </p:cNvPr>
          <p:cNvSpPr/>
          <p:nvPr/>
        </p:nvSpPr>
        <p:spPr>
          <a:xfrm>
            <a:off x="179512" y="43937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Подсев многолетних трав  сельскохозяйственными организациями Слонимского района  в 2018-2020 гг.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17192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364574"/>
              </p:ext>
            </p:extLst>
          </p:nvPr>
        </p:nvGraphicFramePr>
        <p:xfrm>
          <a:off x="0" y="0"/>
          <a:ext cx="9158989" cy="6858001"/>
        </p:xfrm>
        <a:graphic>
          <a:graphicData uri="http://schemas.openxmlformats.org/drawingml/2006/table">
            <a:tbl>
              <a:tblPr/>
              <a:tblGrid>
                <a:gridCol w="1553679">
                  <a:extLst>
                    <a:ext uri="{9D8B030D-6E8A-4147-A177-3AD203B41FA5}">
                      <a16:colId xmlns:a16="http://schemas.microsoft.com/office/drawing/2014/main" val="416136567"/>
                    </a:ext>
                  </a:extLst>
                </a:gridCol>
                <a:gridCol w="782768">
                  <a:extLst>
                    <a:ext uri="{9D8B030D-6E8A-4147-A177-3AD203B41FA5}">
                      <a16:colId xmlns:a16="http://schemas.microsoft.com/office/drawing/2014/main" val="1499872180"/>
                    </a:ext>
                  </a:extLst>
                </a:gridCol>
                <a:gridCol w="747189">
                  <a:extLst>
                    <a:ext uri="{9D8B030D-6E8A-4147-A177-3AD203B41FA5}">
                      <a16:colId xmlns:a16="http://schemas.microsoft.com/office/drawing/2014/main" val="236280348"/>
                    </a:ext>
                  </a:extLst>
                </a:gridCol>
                <a:gridCol w="676028">
                  <a:extLst>
                    <a:ext uri="{9D8B030D-6E8A-4147-A177-3AD203B41FA5}">
                      <a16:colId xmlns:a16="http://schemas.microsoft.com/office/drawing/2014/main" val="823633171"/>
                    </a:ext>
                  </a:extLst>
                </a:gridCol>
                <a:gridCol w="676028">
                  <a:extLst>
                    <a:ext uri="{9D8B030D-6E8A-4147-A177-3AD203B41FA5}">
                      <a16:colId xmlns:a16="http://schemas.microsoft.com/office/drawing/2014/main" val="550874402"/>
                    </a:ext>
                  </a:extLst>
                </a:gridCol>
                <a:gridCol w="702712">
                  <a:extLst>
                    <a:ext uri="{9D8B030D-6E8A-4147-A177-3AD203B41FA5}">
                      <a16:colId xmlns:a16="http://schemas.microsoft.com/office/drawing/2014/main" val="413767087"/>
                    </a:ext>
                  </a:extLst>
                </a:gridCol>
                <a:gridCol w="676028">
                  <a:extLst>
                    <a:ext uri="{9D8B030D-6E8A-4147-A177-3AD203B41FA5}">
                      <a16:colId xmlns:a16="http://schemas.microsoft.com/office/drawing/2014/main" val="1694139480"/>
                    </a:ext>
                  </a:extLst>
                </a:gridCol>
                <a:gridCol w="699747">
                  <a:extLst>
                    <a:ext uri="{9D8B030D-6E8A-4147-A177-3AD203B41FA5}">
                      <a16:colId xmlns:a16="http://schemas.microsoft.com/office/drawing/2014/main" val="285321218"/>
                    </a:ext>
                  </a:extLst>
                </a:gridCol>
                <a:gridCol w="699747">
                  <a:extLst>
                    <a:ext uri="{9D8B030D-6E8A-4147-A177-3AD203B41FA5}">
                      <a16:colId xmlns:a16="http://schemas.microsoft.com/office/drawing/2014/main" val="2657374537"/>
                    </a:ext>
                  </a:extLst>
                </a:gridCol>
                <a:gridCol w="616727">
                  <a:extLst>
                    <a:ext uri="{9D8B030D-6E8A-4147-A177-3AD203B41FA5}">
                      <a16:colId xmlns:a16="http://schemas.microsoft.com/office/drawing/2014/main" val="1364221845"/>
                    </a:ext>
                  </a:extLst>
                </a:gridCol>
                <a:gridCol w="652308">
                  <a:extLst>
                    <a:ext uri="{9D8B030D-6E8A-4147-A177-3AD203B41FA5}">
                      <a16:colId xmlns:a16="http://schemas.microsoft.com/office/drawing/2014/main" val="3298294719"/>
                    </a:ext>
                  </a:extLst>
                </a:gridCol>
                <a:gridCol w="676028">
                  <a:extLst>
                    <a:ext uri="{9D8B030D-6E8A-4147-A177-3AD203B41FA5}">
                      <a16:colId xmlns:a16="http://schemas.microsoft.com/office/drawing/2014/main" val="3850231540"/>
                    </a:ext>
                  </a:extLst>
                </a:gridCol>
              </a:tblGrid>
              <a:tr h="1090808"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 эффективность деятельности сельскохозяйственных организаций в 2020 году</a:t>
                      </a:r>
                    </a:p>
                  </a:txBody>
                  <a:tcPr marL="7556" marR="7556" marT="7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065622"/>
                  </a:ext>
                </a:extLst>
              </a:tr>
              <a:tr h="142408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Выручка от реализации продукции,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2020 г.  к 2019 г.</a:t>
                      </a: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(убыток) от реализации продукции,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 продаж, %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прибыль,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Рентабельность по финансовому результату, %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540413"/>
                  </a:ext>
                </a:extLst>
              </a:tr>
              <a:tr h="535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62338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Мижевичи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-1,9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285986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Драпово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3437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Дружба-Агро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32812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2899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Василевичи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-430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-7,6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244794"/>
                  </a:ext>
                </a:extLst>
              </a:tr>
              <a:tr h="3057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0621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Павлово-Агро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-1162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-1135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-16,5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054423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-21,8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484057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Сеньковщина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581266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Новодевятковичи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-26,1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-13,7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-324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-8,7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68482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424934"/>
                  </a:ext>
                </a:extLst>
              </a:tr>
              <a:tr h="4650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Птицефабрика Слонимская</a:t>
                      </a: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-218,2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-229,4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835912"/>
                  </a:ext>
                </a:extLst>
              </a:tr>
              <a:tr h="2760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7556" marR="7556" marT="7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56" marR="7556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96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03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25821312"/>
              </p:ext>
            </p:extLst>
          </p:nvPr>
        </p:nvGraphicFramePr>
        <p:xfrm>
          <a:off x="23266" y="23748"/>
          <a:ext cx="9144000" cy="6834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198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AC090B-E521-4602-8645-6E0BBAD62F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17215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669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AC090B-E521-4602-8645-6E0BBAD62F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68738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7033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AC090B-E521-4602-8645-6E0BBAD62F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45296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71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AB6F585-4D3E-42FC-893C-A9C9B843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48203"/>
              </p:ext>
            </p:extLst>
          </p:nvPr>
        </p:nvGraphicFramePr>
        <p:xfrm>
          <a:off x="0" y="824523"/>
          <a:ext cx="9135029" cy="6033475"/>
        </p:xfrm>
        <a:graphic>
          <a:graphicData uri="http://schemas.openxmlformats.org/drawingml/2006/table">
            <a:tbl>
              <a:tblPr/>
              <a:tblGrid>
                <a:gridCol w="2414845">
                  <a:extLst>
                    <a:ext uri="{9D8B030D-6E8A-4147-A177-3AD203B41FA5}">
                      <a16:colId xmlns:a16="http://schemas.microsoft.com/office/drawing/2014/main" val="3297972765"/>
                    </a:ext>
                  </a:extLst>
                </a:gridCol>
                <a:gridCol w="621262">
                  <a:extLst>
                    <a:ext uri="{9D8B030D-6E8A-4147-A177-3AD203B41FA5}">
                      <a16:colId xmlns:a16="http://schemas.microsoft.com/office/drawing/2014/main" val="2984167541"/>
                    </a:ext>
                  </a:extLst>
                </a:gridCol>
                <a:gridCol w="687950">
                  <a:extLst>
                    <a:ext uri="{9D8B030D-6E8A-4147-A177-3AD203B41FA5}">
                      <a16:colId xmlns:a16="http://schemas.microsoft.com/office/drawing/2014/main" val="3955503338"/>
                    </a:ext>
                  </a:extLst>
                </a:gridCol>
                <a:gridCol w="684441">
                  <a:extLst>
                    <a:ext uri="{9D8B030D-6E8A-4147-A177-3AD203B41FA5}">
                      <a16:colId xmlns:a16="http://schemas.microsoft.com/office/drawing/2014/main" val="3722227253"/>
                    </a:ext>
                  </a:extLst>
                </a:gridCol>
                <a:gridCol w="568611">
                  <a:extLst>
                    <a:ext uri="{9D8B030D-6E8A-4147-A177-3AD203B41FA5}">
                      <a16:colId xmlns:a16="http://schemas.microsoft.com/office/drawing/2014/main" val="1132888856"/>
                    </a:ext>
                  </a:extLst>
                </a:gridCol>
                <a:gridCol w="449273">
                  <a:extLst>
                    <a:ext uri="{9D8B030D-6E8A-4147-A177-3AD203B41FA5}">
                      <a16:colId xmlns:a16="http://schemas.microsoft.com/office/drawing/2014/main" val="3122841509"/>
                    </a:ext>
                  </a:extLst>
                </a:gridCol>
                <a:gridCol w="468963">
                  <a:extLst>
                    <a:ext uri="{9D8B030D-6E8A-4147-A177-3AD203B41FA5}">
                      <a16:colId xmlns:a16="http://schemas.microsoft.com/office/drawing/2014/main" val="3595497769"/>
                    </a:ext>
                  </a:extLst>
                </a:gridCol>
                <a:gridCol w="575633">
                  <a:extLst>
                    <a:ext uri="{9D8B030D-6E8A-4147-A177-3AD203B41FA5}">
                      <a16:colId xmlns:a16="http://schemas.microsoft.com/office/drawing/2014/main" val="3807508672"/>
                    </a:ext>
                  </a:extLst>
                </a:gridCol>
                <a:gridCol w="568611">
                  <a:extLst>
                    <a:ext uri="{9D8B030D-6E8A-4147-A177-3AD203B41FA5}">
                      <a16:colId xmlns:a16="http://schemas.microsoft.com/office/drawing/2014/main" val="135892269"/>
                    </a:ext>
                  </a:extLst>
                </a:gridCol>
                <a:gridCol w="575633">
                  <a:extLst>
                    <a:ext uri="{9D8B030D-6E8A-4147-A177-3AD203B41FA5}">
                      <a16:colId xmlns:a16="http://schemas.microsoft.com/office/drawing/2014/main" val="2736337157"/>
                    </a:ext>
                  </a:extLst>
                </a:gridCol>
                <a:gridCol w="568611">
                  <a:extLst>
                    <a:ext uri="{9D8B030D-6E8A-4147-A177-3AD203B41FA5}">
                      <a16:colId xmlns:a16="http://schemas.microsoft.com/office/drawing/2014/main" val="1569510934"/>
                    </a:ext>
                  </a:extLst>
                </a:gridCol>
                <a:gridCol w="477353">
                  <a:extLst>
                    <a:ext uri="{9D8B030D-6E8A-4147-A177-3AD203B41FA5}">
                      <a16:colId xmlns:a16="http://schemas.microsoft.com/office/drawing/2014/main" val="841365185"/>
                    </a:ext>
                  </a:extLst>
                </a:gridCol>
                <a:gridCol w="473843">
                  <a:extLst>
                    <a:ext uri="{9D8B030D-6E8A-4147-A177-3AD203B41FA5}">
                      <a16:colId xmlns:a16="http://schemas.microsoft.com/office/drawing/2014/main" val="2196337016"/>
                    </a:ext>
                  </a:extLst>
                </a:gridCol>
              </a:tblGrid>
              <a:tr h="3361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 долгов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Кредиторская задолженность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680073"/>
                  </a:ext>
                </a:extLst>
              </a:tr>
              <a:tr h="359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75163"/>
                  </a:ext>
                </a:extLst>
              </a:tr>
              <a:tr h="1292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просроченные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просроченные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просроченные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нее просроченная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нее просроченная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нее просроченная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663632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42316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149075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008510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"Им. Дзержинского"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09579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13888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6694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Им.Суворова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526426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ф-л "Павлово-Агро"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225285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924313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144,0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144,0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04265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82372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836269"/>
                  </a:ext>
                </a:extLst>
              </a:tr>
              <a:tr h="45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19007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19007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32419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 по району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120064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69072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125054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63075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81057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85292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50859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460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337D8A-C090-446D-A3BF-270063FE0878}"/>
              </a:ext>
            </a:extLst>
          </p:cNvPr>
          <p:cNvSpPr/>
          <p:nvPr/>
        </p:nvSpPr>
        <p:spPr>
          <a:xfrm>
            <a:off x="107504" y="116632"/>
            <a:ext cx="9027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финансовых обязательствах сельскохозяйственных организаций на 1 января 2021 г.</a:t>
            </a:r>
          </a:p>
        </p:txBody>
      </p:sp>
    </p:spTree>
    <p:extLst>
      <p:ext uri="{BB962C8B-B14F-4D97-AF65-F5344CB8AC3E}">
        <p14:creationId xmlns:p14="http://schemas.microsoft.com/office/powerpoint/2010/main" val="3368512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944796"/>
              </p:ext>
            </p:extLst>
          </p:nvPr>
        </p:nvGraphicFramePr>
        <p:xfrm>
          <a:off x="-18158" y="764705"/>
          <a:ext cx="9162158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Производительность труда (тыс. руб.) и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удельный вес заработной платы с начислениями в выручке (%)</a:t>
            </a:r>
          </a:p>
        </p:txBody>
      </p:sp>
    </p:spTree>
    <p:extLst>
      <p:ext uri="{BB962C8B-B14F-4D97-AF65-F5344CB8AC3E}">
        <p14:creationId xmlns:p14="http://schemas.microsoft.com/office/powerpoint/2010/main" val="394840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06613"/>
              </p:ext>
            </p:extLst>
          </p:nvPr>
        </p:nvGraphicFramePr>
        <p:xfrm>
          <a:off x="179512" y="188640"/>
          <a:ext cx="8712968" cy="6336704"/>
        </p:xfrm>
        <a:graphic>
          <a:graphicData uri="http://schemas.openxmlformats.org/drawingml/2006/table">
            <a:tbl>
              <a:tblPr/>
              <a:tblGrid>
                <a:gridCol w="2861360">
                  <a:extLst>
                    <a:ext uri="{9D8B030D-6E8A-4147-A177-3AD203B41FA5}">
                      <a16:colId xmlns:a16="http://schemas.microsoft.com/office/drawing/2014/main" val="621074459"/>
                    </a:ext>
                  </a:extLst>
                </a:gridCol>
                <a:gridCol w="2872816">
                  <a:extLst>
                    <a:ext uri="{9D8B030D-6E8A-4147-A177-3AD203B41FA5}">
                      <a16:colId xmlns:a16="http://schemas.microsoft.com/office/drawing/2014/main" val="1421098736"/>
                    </a:ext>
                  </a:extLst>
                </a:gridCol>
                <a:gridCol w="2978792">
                  <a:extLst>
                    <a:ext uri="{9D8B030D-6E8A-4147-A177-3AD203B41FA5}">
                      <a16:colId xmlns:a16="http://schemas.microsoft.com/office/drawing/2014/main" val="2283484084"/>
                    </a:ext>
                  </a:extLst>
                </a:gridCol>
              </a:tblGrid>
              <a:tr h="128598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Информация о просроченной задолженности в Фонд социальной защиты населения, рублей </a:t>
                      </a:r>
                    </a:p>
                  </a:txBody>
                  <a:tcPr marL="7043" marR="7043" marT="70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147179"/>
                  </a:ext>
                </a:extLst>
              </a:tr>
              <a:tr h="1709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Просроченная задолженность на 01.01.2021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Просроченная задолженность на 01.02.2021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48150"/>
                  </a:ext>
                </a:extLst>
              </a:tr>
              <a:tr h="847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10154,81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39588"/>
                  </a:ext>
                </a:extLst>
              </a:tr>
              <a:tr h="733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170649,49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168798,28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98462"/>
                  </a:ext>
                </a:extLst>
              </a:tr>
              <a:tr h="912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76665,4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64571,24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16426"/>
                  </a:ext>
                </a:extLst>
              </a:tr>
              <a:tr h="847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257469,7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233369,52</a:t>
                      </a:r>
                    </a:p>
                  </a:txBody>
                  <a:tcPr marL="7043" marR="7043" marT="7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2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48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49206F1-BC6B-4AB3-B3FB-3613D1BE4980}"/>
              </a:ext>
            </a:extLst>
          </p:cNvPr>
          <p:cNvSpPr/>
          <p:nvPr/>
        </p:nvSpPr>
        <p:spPr>
          <a:xfrm>
            <a:off x="520515" y="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Удельный вес производства валовой продукции сельского хозяйства в общем объеме производства района, %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08C153F6-682D-44B3-A779-CE2230002E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675312"/>
              </p:ext>
            </p:extLst>
          </p:nvPr>
        </p:nvGraphicFramePr>
        <p:xfrm>
          <a:off x="0" y="830997"/>
          <a:ext cx="9143999" cy="602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126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57608"/>
              </p:ext>
            </p:extLst>
          </p:nvPr>
        </p:nvGraphicFramePr>
        <p:xfrm>
          <a:off x="107505" y="830996"/>
          <a:ext cx="8928996" cy="5996920"/>
        </p:xfrm>
        <a:graphic>
          <a:graphicData uri="http://schemas.openxmlformats.org/drawingml/2006/table">
            <a:tbl>
              <a:tblPr/>
              <a:tblGrid>
                <a:gridCol w="2363200">
                  <a:extLst>
                    <a:ext uri="{9D8B030D-6E8A-4147-A177-3AD203B41FA5}">
                      <a16:colId xmlns:a16="http://schemas.microsoft.com/office/drawing/2014/main" val="531648400"/>
                    </a:ext>
                  </a:extLst>
                </a:gridCol>
                <a:gridCol w="739928">
                  <a:extLst>
                    <a:ext uri="{9D8B030D-6E8A-4147-A177-3AD203B41FA5}">
                      <a16:colId xmlns:a16="http://schemas.microsoft.com/office/drawing/2014/main" val="2609908026"/>
                    </a:ext>
                  </a:extLst>
                </a:gridCol>
                <a:gridCol w="739928">
                  <a:extLst>
                    <a:ext uri="{9D8B030D-6E8A-4147-A177-3AD203B41FA5}">
                      <a16:colId xmlns:a16="http://schemas.microsoft.com/office/drawing/2014/main" val="641007715"/>
                    </a:ext>
                  </a:extLst>
                </a:gridCol>
                <a:gridCol w="739928">
                  <a:extLst>
                    <a:ext uri="{9D8B030D-6E8A-4147-A177-3AD203B41FA5}">
                      <a16:colId xmlns:a16="http://schemas.microsoft.com/office/drawing/2014/main" val="2986733359"/>
                    </a:ext>
                  </a:extLst>
                </a:gridCol>
                <a:gridCol w="739928">
                  <a:extLst>
                    <a:ext uri="{9D8B030D-6E8A-4147-A177-3AD203B41FA5}">
                      <a16:colId xmlns:a16="http://schemas.microsoft.com/office/drawing/2014/main" val="2392546161"/>
                    </a:ext>
                  </a:extLst>
                </a:gridCol>
                <a:gridCol w="739928">
                  <a:extLst>
                    <a:ext uri="{9D8B030D-6E8A-4147-A177-3AD203B41FA5}">
                      <a16:colId xmlns:a16="http://schemas.microsoft.com/office/drawing/2014/main" val="538414516"/>
                    </a:ext>
                  </a:extLst>
                </a:gridCol>
                <a:gridCol w="1035898">
                  <a:extLst>
                    <a:ext uri="{9D8B030D-6E8A-4147-A177-3AD203B41FA5}">
                      <a16:colId xmlns:a16="http://schemas.microsoft.com/office/drawing/2014/main" val="552482968"/>
                    </a:ext>
                  </a:extLst>
                </a:gridCol>
                <a:gridCol w="915129">
                  <a:extLst>
                    <a:ext uri="{9D8B030D-6E8A-4147-A177-3AD203B41FA5}">
                      <a16:colId xmlns:a16="http://schemas.microsoft.com/office/drawing/2014/main" val="2111351307"/>
                    </a:ext>
                  </a:extLst>
                </a:gridCol>
                <a:gridCol w="915129">
                  <a:extLst>
                    <a:ext uri="{9D8B030D-6E8A-4147-A177-3AD203B41FA5}">
                      <a16:colId xmlns:a16="http://schemas.microsoft.com/office/drawing/2014/main" val="3353387994"/>
                    </a:ext>
                  </a:extLst>
                </a:gridCol>
              </a:tblGrid>
              <a:tr h="15693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2015-2020, %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2021 задание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Факт январь 2021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46133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61,1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111,7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53256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80,5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112,0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141,8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576730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</a:t>
                      </a:r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Дружба-Агро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129,9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130,1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735841"/>
                  </a:ext>
                </a:extLst>
              </a:tr>
              <a:tr h="597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"Им. Дзержинского"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114,4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125,2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725177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78,2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85,6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84,1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66,8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08020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"Им. Суворова"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54915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ф-л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"</a:t>
                      </a:r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Павлово-Агро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116,4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122,6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171,3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58788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КСУП "Деревновский"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111,4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96672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90,3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122,6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107,0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657684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70,7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129,6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58,6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111,2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148,2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24028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82,3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85,3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117,3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61438"/>
                  </a:ext>
                </a:extLst>
              </a:tr>
              <a:tr h="3272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Слонимский район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127,8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119,9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139,5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9162" marR="9162" marT="91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04648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0515" y="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производстве валовой продукции за </a:t>
            </a:r>
            <a:b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январь-декабрь 2020 года, задание на 2021 год, %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9175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7198"/>
              </p:ext>
            </p:extLst>
          </p:nvPr>
        </p:nvGraphicFramePr>
        <p:xfrm>
          <a:off x="0" y="-3"/>
          <a:ext cx="9143998" cy="6858000"/>
        </p:xfrm>
        <a:graphic>
          <a:graphicData uri="http://schemas.openxmlformats.org/drawingml/2006/table">
            <a:tbl>
              <a:tblPr/>
              <a:tblGrid>
                <a:gridCol w="231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8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7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727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ru-RU" sz="21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производства молока за 12 месяцев 2020 г. </a:t>
                      </a:r>
                    </a:p>
                    <a:p>
                      <a:pPr algn="ctr" rtl="0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0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организаций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год, тонн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к прогнозу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2019 году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</a:t>
                      </a:r>
                    </a:p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2016 году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роста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январь 2021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3421,6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66,0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110,0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5571,2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112,1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5141,1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Дзержинского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9430,1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105,7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2629,3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90,9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Суворова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5720,3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6223,7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85,5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2988,1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144,8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8782,5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148,4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2825,5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77,3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4466,4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110,2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Итого:</a:t>
                      </a:r>
                    </a:p>
                  </a:txBody>
                  <a:tcPr marL="6269" marR="6269" marT="6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57199,8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119,4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107,9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6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213993"/>
              </p:ext>
            </p:extLst>
          </p:nvPr>
        </p:nvGraphicFramePr>
        <p:xfrm>
          <a:off x="1" y="521445"/>
          <a:ext cx="9144000" cy="633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0" y="-15960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Продуктивность дойного стада за 12 месяцев 2020 г., кг</a:t>
            </a: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3419363" y="2559609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+910</a:t>
            </a:r>
          </a:p>
        </p:txBody>
      </p:sp>
      <p:sp>
        <p:nvSpPr>
          <p:cNvPr id="39940" name="TextBox 6"/>
          <p:cNvSpPr txBox="1">
            <a:spLocks noChangeArrowheads="1"/>
          </p:cNvSpPr>
          <p:nvPr/>
        </p:nvSpPr>
        <p:spPr bwMode="auto">
          <a:xfrm>
            <a:off x="4136572" y="2633503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+378</a:t>
            </a:r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4817051" y="2698108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+960</a:t>
            </a:r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5617580" y="2836607"/>
            <a:ext cx="5065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-72</a:t>
            </a: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6124160" y="2909951"/>
            <a:ext cx="7214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+1419</a:t>
            </a:r>
          </a:p>
        </p:txBody>
      </p:sp>
      <p:sp>
        <p:nvSpPr>
          <p:cNvPr id="39946" name="TextBox 12"/>
          <p:cNvSpPr txBox="1">
            <a:spLocks noChangeArrowheads="1"/>
          </p:cNvSpPr>
          <p:nvPr/>
        </p:nvSpPr>
        <p:spPr bwMode="auto">
          <a:xfrm>
            <a:off x="6858848" y="3048450"/>
            <a:ext cx="526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+609</a:t>
            </a:r>
          </a:p>
        </p:txBody>
      </p:sp>
      <p:sp>
        <p:nvSpPr>
          <p:cNvPr id="39947" name="TextBox 13"/>
          <p:cNvSpPr txBox="1">
            <a:spLocks noChangeArrowheads="1"/>
          </p:cNvSpPr>
          <p:nvPr/>
        </p:nvSpPr>
        <p:spPr bwMode="auto">
          <a:xfrm>
            <a:off x="7646976" y="3264341"/>
            <a:ext cx="523609" cy="28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+429</a:t>
            </a:r>
          </a:p>
        </p:txBody>
      </p:sp>
      <p:sp>
        <p:nvSpPr>
          <p:cNvPr id="39949" name="TextBox 15"/>
          <p:cNvSpPr txBox="1">
            <a:spLocks noChangeArrowheads="1"/>
          </p:cNvSpPr>
          <p:nvPr/>
        </p:nvSpPr>
        <p:spPr bwMode="auto">
          <a:xfrm>
            <a:off x="1259633" y="1726467"/>
            <a:ext cx="720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+1013</a:t>
            </a:r>
          </a:p>
        </p:txBody>
      </p:sp>
      <p:sp>
        <p:nvSpPr>
          <p:cNvPr id="39951" name="TextBox 17"/>
          <p:cNvSpPr txBox="1">
            <a:spLocks noChangeArrowheads="1"/>
          </p:cNvSpPr>
          <p:nvPr/>
        </p:nvSpPr>
        <p:spPr bwMode="auto">
          <a:xfrm>
            <a:off x="2083123" y="1864966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+199</a:t>
            </a:r>
          </a:p>
        </p:txBody>
      </p:sp>
      <p:sp>
        <p:nvSpPr>
          <p:cNvPr id="39953" name="TextBox 19"/>
          <p:cNvSpPr txBox="1">
            <a:spLocks noChangeArrowheads="1"/>
          </p:cNvSpPr>
          <p:nvPr/>
        </p:nvSpPr>
        <p:spPr bwMode="auto">
          <a:xfrm>
            <a:off x="2772813" y="2282610"/>
            <a:ext cx="593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+175</a:t>
            </a:r>
          </a:p>
        </p:txBody>
      </p:sp>
      <p:sp>
        <p:nvSpPr>
          <p:cNvPr id="39955" name="TextBox 21"/>
          <p:cNvSpPr txBox="1">
            <a:spLocks noChangeArrowheads="1"/>
          </p:cNvSpPr>
          <p:nvPr/>
        </p:nvSpPr>
        <p:spPr bwMode="auto">
          <a:xfrm>
            <a:off x="8172399" y="2365253"/>
            <a:ext cx="702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+659</a:t>
            </a:r>
          </a:p>
        </p:txBody>
      </p:sp>
      <p:sp>
        <p:nvSpPr>
          <p:cNvPr id="39956" name="TextBox 22"/>
          <p:cNvSpPr txBox="1">
            <a:spLocks noChangeArrowheads="1"/>
          </p:cNvSpPr>
          <p:nvPr/>
        </p:nvSpPr>
        <p:spPr bwMode="auto">
          <a:xfrm>
            <a:off x="590811" y="725111"/>
            <a:ext cx="7920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+1754</a:t>
            </a:r>
          </a:p>
        </p:txBody>
      </p:sp>
    </p:spTree>
    <p:extLst>
      <p:ext uri="{BB962C8B-B14F-4D97-AF65-F5344CB8AC3E}">
        <p14:creationId xmlns:p14="http://schemas.microsoft.com/office/powerpoint/2010/main" val="272730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24500"/>
              </p:ext>
            </p:extLst>
          </p:nvPr>
        </p:nvGraphicFramePr>
        <p:xfrm>
          <a:off x="0" y="2"/>
          <a:ext cx="9108505" cy="6669356"/>
        </p:xfrm>
        <a:graphic>
          <a:graphicData uri="http://schemas.openxmlformats.org/drawingml/2006/table">
            <a:tbl>
              <a:tblPr/>
              <a:tblGrid>
                <a:gridCol w="1669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90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1660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качестве реализованного молока на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Щучинский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филиал ОАО «Молочный</a:t>
                      </a:r>
                      <a:r>
                        <a:rPr lang="ru-RU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Мир»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 12</a:t>
                      </a:r>
                      <a:r>
                        <a:rPr lang="ru-RU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2020 г.</a:t>
                      </a: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45">
                <a:tc rowSpan="2"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реализовано в зачетном весе, 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Сорт «Экстра»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Высший сорт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Первый сорт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009"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удельный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вес, 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 (+,-) к</a:t>
                      </a:r>
                      <a:r>
                        <a:rPr lang="ru-RU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2019 г.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2019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2019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3203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+19,1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1745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26,4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-31,8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5236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+22,2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3232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-22,7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4830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-29,5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1925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+5,7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9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Дзержинского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8895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+17,1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4155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+0,3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2445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+12,6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-15,5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Суворова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5216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+30,6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2403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-26,3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5628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-14,6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2103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37,4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1221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+0,2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+21,2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8133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+10,1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4461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+5,9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59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4373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+14,2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1927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3,0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590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Итого: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49180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40,8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+9,9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23753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48,3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5349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11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32577"/>
              </p:ext>
            </p:extLst>
          </p:nvPr>
        </p:nvGraphicFramePr>
        <p:xfrm>
          <a:off x="1" y="121096"/>
          <a:ext cx="9144000" cy="6736908"/>
        </p:xfrm>
        <a:graphic>
          <a:graphicData uri="http://schemas.openxmlformats.org/drawingml/2006/table">
            <a:tbl>
              <a:tblPr/>
              <a:tblGrid>
                <a:gridCol w="2613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611">
                  <a:extLst>
                    <a:ext uri="{9D8B030D-6E8A-4147-A177-3AD203B41FA5}">
                      <a16:colId xmlns:a16="http://schemas.microsoft.com/office/drawing/2014/main" val="1758956380"/>
                    </a:ext>
                  </a:extLst>
                </a:gridCol>
                <a:gridCol w="74030">
                  <a:extLst>
                    <a:ext uri="{9D8B030D-6E8A-4147-A177-3AD203B41FA5}">
                      <a16:colId xmlns:a16="http://schemas.microsoft.com/office/drawing/2014/main" val="280225196"/>
                    </a:ext>
                  </a:extLst>
                </a:gridCol>
              </a:tblGrid>
              <a:tr h="754202">
                <a:tc gridSpan="7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производства (выращивания) КРС</a:t>
                      </a:r>
                    </a:p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 12 месяцев 2020 года </a:t>
                      </a: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08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Произведено выращено КРС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прогнозу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2019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2016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 январь 2021, 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 rowSpan="1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ru-RU"/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3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183,9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75,3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41,6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324,3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116,4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93,1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380,3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126,8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135,5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121,1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Дзержинского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924,7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119,0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97,8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169,1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91,4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83,6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113,1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Суворова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488,2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89,9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116,2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146,8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Павлово-Агро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748,7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156,9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89,7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93,9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79,4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1931,9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119,3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237,9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132,2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197,6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274,9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113,6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121,5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143,3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76,6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3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Слонимский</a:t>
                      </a:r>
                    </a:p>
                  </a:txBody>
                  <a:tcPr marL="6191" marR="6191" marT="6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14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5820,8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104,9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341" y="11701"/>
            <a:ext cx="8928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Среднесуточные привесы КРС за 12 месяцев 2020 г.</a:t>
            </a:r>
            <a:endParaRPr lang="ru-RU" dirty="0"/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2E6A088D-B2D0-4C6B-AF1C-8B7B63A1AB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613935"/>
              </p:ext>
            </p:extLst>
          </p:nvPr>
        </p:nvGraphicFramePr>
        <p:xfrm>
          <a:off x="97559" y="534921"/>
          <a:ext cx="8938491" cy="632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41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3757</TotalTime>
  <Words>3706</Words>
  <Application>Microsoft Office PowerPoint</Application>
  <PresentationFormat>Экран (4:3)</PresentationFormat>
  <Paragraphs>2312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Тема Office</vt:lpstr>
      <vt:lpstr>1_Тема Office</vt:lpstr>
      <vt:lpstr>Об итогах работы сельскохозяйственных организаций Слонимского района за январь-декабрь 2020 года и задачах на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Продуктивность дойного стада за 12 месяцев 2020 г., кг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перезалужения в 2016-2020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Производительность труда (тыс. руб.) и удельный вес заработной платы с начислениями в выручке (%)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отрасли животноводства за январь-март 2016 года</dc:title>
  <dc:creator>User</dc:creator>
  <cp:lastModifiedBy>Войтов</cp:lastModifiedBy>
  <cp:revision>523</cp:revision>
  <cp:lastPrinted>2021-02-13T10:10:03Z</cp:lastPrinted>
  <dcterms:created xsi:type="dcterms:W3CDTF">2016-04-08T09:44:25Z</dcterms:created>
  <dcterms:modified xsi:type="dcterms:W3CDTF">2021-02-18T13:07:46Z</dcterms:modified>
</cp:coreProperties>
</file>